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65"/>
  </p:notesMasterIdLst>
  <p:sldIdLst>
    <p:sldId id="257" r:id="rId5"/>
    <p:sldId id="2147047053" r:id="rId6"/>
    <p:sldId id="269" r:id="rId7"/>
    <p:sldId id="271" r:id="rId8"/>
    <p:sldId id="272" r:id="rId9"/>
    <p:sldId id="273" r:id="rId10"/>
    <p:sldId id="275" r:id="rId11"/>
    <p:sldId id="276" r:id="rId12"/>
    <p:sldId id="274" r:id="rId13"/>
    <p:sldId id="277" r:id="rId14"/>
    <p:sldId id="2147047000" r:id="rId15"/>
    <p:sldId id="2147047001" r:id="rId16"/>
    <p:sldId id="284" r:id="rId17"/>
    <p:sldId id="2147047003" r:id="rId18"/>
    <p:sldId id="2146849328" r:id="rId19"/>
    <p:sldId id="2147047004" r:id="rId20"/>
    <p:sldId id="2147047005" r:id="rId21"/>
    <p:sldId id="2147047009" r:id="rId22"/>
    <p:sldId id="2147047011" r:id="rId23"/>
    <p:sldId id="2147047012" r:id="rId24"/>
    <p:sldId id="2147047013" r:id="rId25"/>
    <p:sldId id="2147047065" r:id="rId26"/>
    <p:sldId id="2147047066" r:id="rId27"/>
    <p:sldId id="2147047067" r:id="rId28"/>
    <p:sldId id="2147047068" r:id="rId29"/>
    <p:sldId id="2147047069" r:id="rId30"/>
    <p:sldId id="2147047006" r:id="rId31"/>
    <p:sldId id="2147047007" r:id="rId32"/>
    <p:sldId id="2147047024" r:id="rId33"/>
    <p:sldId id="2147047054" r:id="rId34"/>
    <p:sldId id="2147047055" r:id="rId35"/>
    <p:sldId id="2147047056" r:id="rId36"/>
    <p:sldId id="2147047057" r:id="rId37"/>
    <p:sldId id="2147047058" r:id="rId38"/>
    <p:sldId id="2147047059" r:id="rId39"/>
    <p:sldId id="2147047060" r:id="rId40"/>
    <p:sldId id="2147047031" r:id="rId41"/>
    <p:sldId id="2147047044" r:id="rId42"/>
    <p:sldId id="2147047046" r:id="rId43"/>
    <p:sldId id="256" r:id="rId44"/>
    <p:sldId id="2147047018" r:id="rId45"/>
    <p:sldId id="2147047019" r:id="rId46"/>
    <p:sldId id="2147047020" r:id="rId47"/>
    <p:sldId id="2147047021" r:id="rId48"/>
    <p:sldId id="2147047063" r:id="rId49"/>
    <p:sldId id="2147047061" r:id="rId50"/>
    <p:sldId id="2147047064" r:id="rId51"/>
    <p:sldId id="2147047023" r:id="rId52"/>
    <p:sldId id="295" r:id="rId53"/>
    <p:sldId id="268" r:id="rId54"/>
    <p:sldId id="2147047071" r:id="rId55"/>
    <p:sldId id="270" r:id="rId56"/>
    <p:sldId id="2147047072" r:id="rId57"/>
    <p:sldId id="2147047073" r:id="rId58"/>
    <p:sldId id="2147047074" r:id="rId59"/>
    <p:sldId id="2147047075" r:id="rId60"/>
    <p:sldId id="2147047076" r:id="rId61"/>
    <p:sldId id="299" r:id="rId62"/>
    <p:sldId id="296" r:id="rId63"/>
    <p:sldId id="260" r:id="rId6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p:restoredTop sz="96154"/>
  </p:normalViewPr>
  <p:slideViewPr>
    <p:cSldViewPr snapToGrid="0">
      <p:cViewPr varScale="1">
        <p:scale>
          <a:sx n="143" d="100"/>
          <a:sy n="143" d="100"/>
        </p:scale>
        <p:origin x="216" y="408"/>
      </p:cViewPr>
      <p:guideLst>
        <p:guide orient="horz" pos="1620"/>
        <p:guide pos="2880"/>
      </p:guideLst>
    </p:cSldViewPr>
  </p:slideViewPr>
  <p:outlineViewPr>
    <p:cViewPr>
      <p:scale>
        <a:sx n="33" d="100"/>
        <a:sy n="33" d="100"/>
      </p:scale>
      <p:origin x="0" y="-1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EC2D942-818F-4F1E-8E65-0B95B3E10654}" type="slidenum">
              <a:rPr lang="pt-BR" smtClean="0"/>
              <a:t>53</a:t>
            </a:fld>
            <a:endParaRPr lang="pt-BR"/>
          </a:p>
        </p:txBody>
      </p:sp>
    </p:spTree>
    <p:extLst>
      <p:ext uri="{BB962C8B-B14F-4D97-AF65-F5344CB8AC3E}">
        <p14:creationId xmlns:p14="http://schemas.microsoft.com/office/powerpoint/2010/main" val="156853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en-US"/>
              <a:t>[11:15] Stephan Sperling</a:t>
            </a:r>
            <a:endParaRPr lang="pt-BR"/>
          </a:p>
          <a:p>
            <a:r>
              <a:rPr lang="en-US"/>
              <a:t>Ana Christina </a:t>
            </a:r>
            <a:r>
              <a:rPr lang="en-US" err="1"/>
              <a:t>Vellozo</a:t>
            </a:r>
            <a:r>
              <a:rPr lang="en-US"/>
              <a:t> Caluza e Sheilla de Oliveira Faria esses </a:t>
            </a:r>
            <a:r>
              <a:rPr lang="en-US" err="1"/>
              <a:t>elementos</a:t>
            </a:r>
            <a:r>
              <a:rPr lang="en-US"/>
              <a:t> que a Bia </a:t>
            </a:r>
            <a:r>
              <a:rPr lang="en-US" err="1"/>
              <a:t>tem</a:t>
            </a:r>
            <a:r>
              <a:rPr lang="en-US"/>
              <a:t> </a:t>
            </a:r>
            <a:r>
              <a:rPr lang="en-US" err="1"/>
              <a:t>trazido</a:t>
            </a:r>
            <a:r>
              <a:rPr lang="en-US"/>
              <a:t>: </a:t>
            </a:r>
            <a:r>
              <a:rPr lang="en-US" err="1"/>
              <a:t>isso</a:t>
            </a:r>
            <a:r>
              <a:rPr lang="en-US"/>
              <a:t> a </a:t>
            </a:r>
            <a:r>
              <a:rPr lang="en-US" err="1"/>
              <a:t>gente</a:t>
            </a:r>
            <a:r>
              <a:rPr lang="en-US"/>
              <a:t> </a:t>
            </a:r>
            <a:r>
              <a:rPr lang="en-US" err="1"/>
              <a:t>só</a:t>
            </a:r>
            <a:r>
              <a:rPr lang="en-US"/>
              <a:t> </a:t>
            </a:r>
            <a:r>
              <a:rPr lang="en-US" err="1"/>
              <a:t>consegue</a:t>
            </a:r>
            <a:r>
              <a:rPr lang="en-US"/>
              <a:t> </a:t>
            </a:r>
            <a:r>
              <a:rPr lang="en-US" err="1"/>
              <a:t>medir</a:t>
            </a:r>
            <a:r>
              <a:rPr lang="en-US"/>
              <a:t> se </a:t>
            </a:r>
            <a:r>
              <a:rPr lang="en-US" err="1"/>
              <a:t>estiver</a:t>
            </a:r>
            <a:r>
              <a:rPr lang="en-US"/>
              <a:t> </a:t>
            </a:r>
            <a:r>
              <a:rPr lang="en-US" err="1"/>
              <a:t>integrado</a:t>
            </a:r>
            <a:r>
              <a:rPr lang="en-US"/>
              <a:t> </a:t>
            </a:r>
            <a:r>
              <a:rPr lang="en-US" err="1"/>
              <a:t>ao</a:t>
            </a:r>
            <a:r>
              <a:rPr lang="en-US"/>
              <a:t> e-SUS, </a:t>
            </a:r>
            <a:r>
              <a:rPr lang="en-US" err="1"/>
              <a:t>aquilo</a:t>
            </a:r>
            <a:r>
              <a:rPr lang="en-US"/>
              <a:t> a </a:t>
            </a:r>
            <a:r>
              <a:rPr lang="en-US" err="1"/>
              <a:t>gente</a:t>
            </a:r>
            <a:r>
              <a:rPr lang="en-US"/>
              <a:t> </a:t>
            </a:r>
            <a:r>
              <a:rPr lang="en-US" err="1"/>
              <a:t>só</a:t>
            </a:r>
            <a:r>
              <a:rPr lang="en-US"/>
              <a:t> </a:t>
            </a:r>
            <a:r>
              <a:rPr lang="en-US" err="1"/>
              <a:t>mede</a:t>
            </a:r>
            <a:r>
              <a:rPr lang="en-US"/>
              <a:t> se </a:t>
            </a:r>
            <a:r>
              <a:rPr lang="en-US" err="1"/>
              <a:t>tiver</a:t>
            </a:r>
            <a:r>
              <a:rPr lang="en-US"/>
              <a:t> e-SUS... </a:t>
            </a:r>
            <a:r>
              <a:rPr lang="en-US" err="1"/>
              <a:t>Deixem</a:t>
            </a:r>
            <a:r>
              <a:rPr lang="en-US"/>
              <a:t> </a:t>
            </a:r>
            <a:r>
              <a:rPr lang="en-US" err="1"/>
              <a:t>destacado</a:t>
            </a:r>
            <a:r>
              <a:rPr lang="en-US"/>
              <a:t> para </a:t>
            </a:r>
            <a:r>
              <a:rPr lang="en-US" err="1"/>
              <a:t>falar</a:t>
            </a:r>
            <a:r>
              <a:rPr lang="en-US"/>
              <a:t> </a:t>
            </a:r>
            <a:r>
              <a:rPr lang="en-US" err="1"/>
              <a:t>na</a:t>
            </a:r>
            <a:r>
              <a:rPr lang="en-US"/>
              <a:t> </a:t>
            </a:r>
            <a:r>
              <a:rPr lang="en-US" err="1"/>
              <a:t>apresentação</a:t>
            </a:r>
            <a:r>
              <a:rPr lang="en-US"/>
              <a:t>!</a:t>
            </a:r>
            <a:endParaRPr lang="pt-BR"/>
          </a:p>
          <a:p>
            <a:r>
              <a:rPr lang="en-US"/>
              <a:t>[11:15] Stephan Sperling</a:t>
            </a:r>
            <a:endParaRPr lang="pt-BR"/>
          </a:p>
          <a:p>
            <a:r>
              <a:rPr lang="en-US" err="1"/>
              <a:t>Isso</a:t>
            </a:r>
            <a:r>
              <a:rPr lang="en-US"/>
              <a:t> é super </a:t>
            </a:r>
            <a:r>
              <a:rPr lang="en-US" err="1"/>
              <a:t>importante</a:t>
            </a:r>
            <a:r>
              <a:rPr lang="en-US"/>
              <a:t> para defender a </a:t>
            </a:r>
            <a:r>
              <a:rPr lang="en-US" err="1"/>
              <a:t>integração</a:t>
            </a:r>
            <a:r>
              <a:rPr lang="en-US"/>
              <a:t> com </a:t>
            </a:r>
            <a:r>
              <a:rPr lang="en-US" err="1"/>
              <a:t>os</a:t>
            </a:r>
            <a:r>
              <a:rPr lang="en-US"/>
              <a:t> Sistemas</a:t>
            </a:r>
            <a:endParaRPr lang="pt-BR"/>
          </a:p>
          <a:p>
            <a:endParaRPr lang="en-US">
              <a:cs typeface="Calibri"/>
            </a:endParaRPr>
          </a:p>
        </p:txBody>
      </p:sp>
      <p:sp>
        <p:nvSpPr>
          <p:cNvPr id="4" name="Espaço Reservado para Número de Slide 3"/>
          <p:cNvSpPr>
            <a:spLocks noGrp="1"/>
          </p:cNvSpPr>
          <p:nvPr>
            <p:ph type="sldNum" sz="quarter" idx="5"/>
          </p:nvPr>
        </p:nvSpPr>
        <p:spPr/>
        <p:txBody>
          <a:bodyPr/>
          <a:lstStyle/>
          <a:p>
            <a:fld id="{9EC2D942-818F-4F1E-8E65-0B95B3E10654}" type="slidenum">
              <a:t>56</a:t>
            </a:fld>
            <a:endParaRPr lang="pt-BR"/>
          </a:p>
        </p:txBody>
      </p:sp>
    </p:spTree>
    <p:extLst>
      <p:ext uri="{BB962C8B-B14F-4D97-AF65-F5344CB8AC3E}">
        <p14:creationId xmlns:p14="http://schemas.microsoft.com/office/powerpoint/2010/main" val="1600468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30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865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12</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27</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43</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48</a:t>
            </a:fld>
            <a:endParaRPr lang="en-BR"/>
          </a:p>
        </p:txBody>
      </p:sp>
    </p:spTree>
    <p:extLst>
      <p:ext uri="{BB962C8B-B14F-4D97-AF65-F5344CB8AC3E}">
        <p14:creationId xmlns:p14="http://schemas.microsoft.com/office/powerpoint/2010/main" val="32399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6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9EC2D942-818F-4F1E-8E65-0B95B3E10654}" type="slidenum">
              <a:rPr lang="en-BR" smtClean="0"/>
              <a:t>50</a:t>
            </a:fld>
            <a:endParaRPr lang="en-BR"/>
          </a:p>
        </p:txBody>
      </p:sp>
    </p:spTree>
    <p:extLst>
      <p:ext uri="{BB962C8B-B14F-4D97-AF65-F5344CB8AC3E}">
        <p14:creationId xmlns:p14="http://schemas.microsoft.com/office/powerpoint/2010/main" val="943425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png"/><Relationship Id="rId9"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8.png"/><Relationship Id="rId7" Type="http://schemas.openxmlformats.org/officeDocument/2006/relationships/image" Target="../media/image2.png"/><Relationship Id="rId2" Type="http://schemas.openxmlformats.org/officeDocument/2006/relationships/image" Target="../media/image57.png"/><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64.png"/><Relationship Id="rId7" Type="http://schemas.openxmlformats.org/officeDocument/2006/relationships/image" Target="../media/image54.jpe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67.png"/><Relationship Id="rId11" Type="http://schemas.openxmlformats.org/officeDocument/2006/relationships/image" Target="../media/image3.png"/><Relationship Id="rId5" Type="http://schemas.openxmlformats.org/officeDocument/2006/relationships/image" Target="../media/image66.png"/><Relationship Id="rId10" Type="http://schemas.openxmlformats.org/officeDocument/2006/relationships/image" Target="../media/image2.png"/><Relationship Id="rId4" Type="http://schemas.openxmlformats.org/officeDocument/2006/relationships/image" Target="../media/image65.png"/><Relationship Id="rId9" Type="http://schemas.openxmlformats.org/officeDocument/2006/relationships/image" Target="../media/image56.jpeg"/></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71.png"/><Relationship Id="rId7" Type="http://schemas.openxmlformats.org/officeDocument/2006/relationships/image" Target="../media/image55.jpe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54.jpeg"/><Relationship Id="rId11" Type="http://schemas.openxmlformats.org/officeDocument/2006/relationships/image" Target="../media/image3.png"/><Relationship Id="rId5" Type="http://schemas.openxmlformats.org/officeDocument/2006/relationships/image" Target="../media/image73.png"/><Relationship Id="rId10" Type="http://schemas.openxmlformats.org/officeDocument/2006/relationships/image" Target="../media/image2.png"/><Relationship Id="rId4" Type="http://schemas.openxmlformats.org/officeDocument/2006/relationships/image" Target="../media/image72.png"/><Relationship Id="rId9"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61.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8.png"/><Relationship Id="rId7" Type="http://schemas.openxmlformats.org/officeDocument/2006/relationships/image" Target="../media/image56.jpe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79.png"/><Relationship Id="rId9"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1.xml"/><Relationship Id="rId7" Type="http://schemas.openxmlformats.org/officeDocument/2006/relationships/image" Target="../media/image8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2.png"/></Relationships>
</file>

<file path=ppt/slides/_rels/slide5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0.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2599632439"/>
              </p:ext>
            </p:extLst>
          </p:nvPr>
        </p:nvGraphicFramePr>
        <p:xfrm>
          <a:off x="1253225" y="1103133"/>
          <a:ext cx="7012233" cy="3281329"/>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85762" y="214312"/>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20044" y="3437921"/>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99528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61313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fontScale="92500" lnSpcReduction="20000"/>
          </a:bodyPr>
          <a:lstStyle/>
          <a:p>
            <a:r>
              <a:rPr lang="en-BR" dirty="0">
                <a:solidFill>
                  <a:srgbClr val="7030A0"/>
                </a:solidFill>
                <a:latin typeface="Varela Round" pitchFamily="2" charset="-79"/>
                <a:cs typeface="Varela Round" pitchFamily="2" charset="-79"/>
              </a:rPr>
              <a:t>Objetivos </a:t>
            </a:r>
          </a:p>
          <a:p>
            <a:r>
              <a:rPr lang="en-BR" dirty="0">
                <a:solidFill>
                  <a:srgbClr val="7030A0"/>
                </a:solidFill>
                <a:latin typeface="Varela Round" pitchFamily="2" charset="-79"/>
                <a:cs typeface="Varela Round" pitchFamily="2" charset="-79"/>
              </a:rPr>
              <a:t>Gestão do Projeto</a:t>
            </a:r>
          </a:p>
          <a:p>
            <a:r>
              <a:rPr lang="en-BR" dirty="0">
                <a:solidFill>
                  <a:srgbClr val="7030A0"/>
                </a:solidFill>
                <a:latin typeface="Varela Round" pitchFamily="2" charset="-79"/>
                <a:cs typeface="Varela Round" pitchFamily="2" charset="-79"/>
              </a:rPr>
              <a:t>OBM</a:t>
            </a:r>
          </a:p>
          <a:p>
            <a:r>
              <a:rPr lang="en-BR" dirty="0">
                <a:solidFill>
                  <a:srgbClr val="7030A0"/>
                </a:solidFill>
                <a:latin typeface="Varela Round" pitchFamily="2" charset="-79"/>
                <a:cs typeface="Varela Round" pitchFamily="2" charset="-79"/>
              </a:rPr>
              <a:t>Fases da Construção do IPS</a:t>
            </a:r>
          </a:p>
          <a:p>
            <a:r>
              <a:rPr lang="en-BR" dirty="0">
                <a:solidFill>
                  <a:srgbClr val="7030A0"/>
                </a:solidFill>
                <a:latin typeface="Varela Round" pitchFamily="2" charset="-79"/>
                <a:cs typeface="Varela Round" pitchFamily="2" charset="-79"/>
              </a:rPr>
              <a:t>Guia de Implementação IPS-B</a:t>
            </a:r>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asil</a:t>
            </a:r>
          </a:p>
          <a:p>
            <a:r>
              <a:rPr lang="en-BR" dirty="0">
                <a:solidFill>
                  <a:srgbClr val="7030A0"/>
                </a:solidFill>
                <a:latin typeface="Varela Round" pitchFamily="2" charset="-79"/>
                <a:cs typeface="Varela Round" pitchFamily="2" charset="-79"/>
              </a:rPr>
              <a:t>Arquitetura proposta / casos de uso</a:t>
            </a:r>
          </a:p>
          <a:p>
            <a:r>
              <a:rPr lang="en-BR" dirty="0">
                <a:solidFill>
                  <a:srgbClr val="7030A0"/>
                </a:solidFill>
                <a:latin typeface="Varela Round" pitchFamily="2" charset="-79"/>
                <a:cs typeface="Varela Round" pitchFamily="2" charset="-79"/>
              </a:rPr>
              <a:t>Prova de Conceito - RACSEL Conectatona</a:t>
            </a:r>
          </a:p>
          <a:p>
            <a:r>
              <a:rPr lang="en-BR" dirty="0">
                <a:solidFill>
                  <a:srgbClr val="7030A0"/>
                </a:solidFill>
                <a:latin typeface="Varela Round" pitchFamily="2" charset="-79"/>
                <a:cs typeface="Varela Round" pitchFamily="2" charset="-79"/>
              </a:rPr>
              <a:t>C</a:t>
            </a:r>
            <a:r>
              <a:rPr lang="en-US" dirty="0">
                <a:solidFill>
                  <a:srgbClr val="7030A0"/>
                </a:solidFill>
                <a:latin typeface="Varela Round" pitchFamily="2" charset="-79"/>
                <a:cs typeface="Varela Round" pitchFamily="2" charset="-79"/>
              </a:rPr>
              <a:t>o</a:t>
            </a:r>
            <a:r>
              <a:rPr lang="en-BR" dirty="0">
                <a:solidFill>
                  <a:srgbClr val="7030A0"/>
                </a:solidFill>
                <a:latin typeface="Varela Round" pitchFamily="2" charset="-79"/>
                <a:cs typeface="Varela Round" pitchFamily="2" charset="-79"/>
              </a:rPr>
              <a:t>ntribuições do IPS</a:t>
            </a:r>
          </a:p>
          <a:p>
            <a:r>
              <a:rPr lang="en-BR" dirty="0">
                <a:solidFill>
                  <a:srgbClr val="7030A0"/>
                </a:solidFill>
                <a:latin typeface="Varela Round" pitchFamily="2" charset="-79"/>
                <a:cs typeface="Varela Round" pitchFamily="2" charset="-79"/>
              </a:rPr>
              <a:t>Próximos passos IPS 2024</a:t>
            </a:r>
          </a:p>
          <a:p>
            <a:r>
              <a:rPr lang="en-BR" dirty="0">
                <a:solidFill>
                  <a:srgbClr val="7030A0"/>
                </a:solidFill>
                <a:latin typeface="Varela Round" pitchFamily="2" charset="-79"/>
                <a:cs typeface="Varela Round" pitchFamily="2" charset="-79"/>
              </a:rPr>
              <a:t>Publicações – P</a:t>
            </a:r>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rticipações em Eventos</a:t>
            </a:r>
          </a:p>
          <a:p>
            <a:r>
              <a:rPr lang="en-BR" dirty="0">
                <a:solidFill>
                  <a:srgbClr val="7030A0"/>
                </a:solidFill>
                <a:latin typeface="Varela Round" pitchFamily="2" charset="-79"/>
                <a:cs typeface="Varela Round" pitchFamily="2" charset="-79"/>
              </a:rPr>
              <a:t>Plataforma Mangará</a:t>
            </a:r>
          </a:p>
          <a:p>
            <a:r>
              <a:rPr lang="en-BR" dirty="0">
                <a:solidFill>
                  <a:srgbClr val="7030A0"/>
                </a:solidFill>
                <a:latin typeface="Varela Round" pitchFamily="2" charset="-79"/>
                <a:cs typeface="Varela Round" pitchFamily="2" charset="-79"/>
              </a:rPr>
              <a:t>WHO Smart Guidelines</a:t>
            </a:r>
            <a:endParaRPr lang="en-BR" dirty="0">
              <a:solidFill>
                <a:srgbClr val="7030A0"/>
              </a:solidFill>
              <a:latin typeface="Varela Round" pitchFamily="2" charset="-79"/>
              <a:ea typeface="Verdana" panose="020B0604030504040204" pitchFamily="34" charset="0"/>
              <a:cs typeface="Varela Round" pitchFamily="2" charset="-79"/>
            </a:endParaRPr>
          </a:p>
        </p:txBody>
      </p:sp>
      <p:grpSp>
        <p:nvGrpSpPr>
          <p:cNvPr id="4" name="Google Shape;73;p15">
            <a:extLst>
              <a:ext uri="{FF2B5EF4-FFF2-40B4-BE49-F238E27FC236}">
                <a16:creationId xmlns:a16="http://schemas.microsoft.com/office/drawing/2014/main" id="{5A5CAADF-3A9A-2514-63DB-75219E1464EB}"/>
              </a:ext>
            </a:extLst>
          </p:cNvPr>
          <p:cNvGrpSpPr/>
          <p:nvPr/>
        </p:nvGrpSpPr>
        <p:grpSpPr>
          <a:xfrm>
            <a:off x="0" y="4474098"/>
            <a:ext cx="9144000" cy="708000"/>
            <a:chOff x="0" y="4474098"/>
            <a:chExt cx="9144000" cy="708000"/>
          </a:xfrm>
        </p:grpSpPr>
        <p:sp>
          <p:nvSpPr>
            <p:cNvPr id="5" name="Google Shape;74;p15">
              <a:extLst>
                <a:ext uri="{FF2B5EF4-FFF2-40B4-BE49-F238E27FC236}">
                  <a16:creationId xmlns:a16="http://schemas.microsoft.com/office/drawing/2014/main" id="{6496F062-BA07-FBB9-6A52-CA9087135685}"/>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537C54-E872-BAF8-A69F-AB023EE79745}"/>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4C601F7C-0FB2-BCA3-D516-3CE4D796DDC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B6EEC104-199C-D772-2C67-997E4EF5A18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B1ACD4A1-3A40-2A44-BD33-05DCD8D2C0B5}"/>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37CADE8D-68CD-D916-E3D9-58338ACA495A}"/>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F28DA653-A1A8-3F8C-E964-9171480407D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A16331-2B37-F9AC-1A7E-E4876ED18BD9}"/>
              </a:ext>
            </a:extLst>
          </p:cNvPr>
          <p:cNvSpPr>
            <a:spLocks noGrp="1"/>
          </p:cNvSpPr>
          <p:nvPr>
            <p:ph type="title"/>
          </p:nvPr>
        </p:nvSpPr>
        <p:spPr>
          <a:xfrm>
            <a:off x="311700" y="142348"/>
            <a:ext cx="8520600" cy="572700"/>
          </a:xfrm>
        </p:spPr>
        <p:txBody>
          <a:bodyPr>
            <a:normAutofit fontScale="90000"/>
          </a:bodyPr>
          <a:lstStyle/>
          <a:p>
            <a:r>
              <a:rPr lang="en-BR" dirty="0">
                <a:solidFill>
                  <a:srgbClr val="7030A0"/>
                </a:solidFill>
              </a:rPr>
              <a:t>Mapeamento BRImunobiológicos – SNOMED IPS</a:t>
            </a:r>
          </a:p>
        </p:txBody>
      </p:sp>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964" y="1243139"/>
            <a:ext cx="6046724" cy="3344043"/>
          </a:xfrm>
          <a:prstGeom prst="rect">
            <a:avLst/>
          </a:prstGeom>
          <a:noFill/>
          <a:ln>
            <a:noFill/>
          </a:ln>
        </p:spPr>
      </p:pic>
      <p:sp>
        <p:nvSpPr>
          <p:cNvPr id="6" name="TextBox 5">
            <a:extLst>
              <a:ext uri="{FF2B5EF4-FFF2-40B4-BE49-F238E27FC236}">
                <a16:creationId xmlns:a16="http://schemas.microsoft.com/office/drawing/2014/main" id="{15F32746-9C8A-EA47-8FB8-9F34F26592A0}"/>
              </a:ext>
            </a:extLst>
          </p:cNvPr>
          <p:cNvSpPr txBox="1"/>
          <p:nvPr/>
        </p:nvSpPr>
        <p:spPr>
          <a:xfrm>
            <a:off x="1500352" y="795524"/>
            <a:ext cx="6761787" cy="584775"/>
          </a:xfrm>
          <a:prstGeom prst="rect">
            <a:avLst/>
          </a:prstGeom>
          <a:noFill/>
        </p:spPr>
        <p:txBody>
          <a:bodyPr wrap="none" rtlCol="0">
            <a:spAutoFit/>
          </a:bodyPr>
          <a:lstStyle/>
          <a:p>
            <a:r>
              <a:rPr lang="pt-BR" sz="1800" kern="100" dirty="0">
                <a:solidFill>
                  <a:srgbClr val="7030A0"/>
                </a:solidFill>
                <a:effectLst/>
                <a:latin typeface="Varela Round" pitchFamily="2" charset="-79"/>
                <a:ea typeface="Calibri" panose="020F0502020204030204" pitchFamily="34" charset="0"/>
                <a:cs typeface="Varela Round" pitchFamily="2" charset="-79"/>
              </a:rPr>
              <a:t>Tabela 1. Códigos que não estão presentes na SNOMED CT.</a:t>
            </a:r>
            <a:endParaRPr lang="en-BR" sz="1800" kern="100" dirty="0">
              <a:solidFill>
                <a:srgbClr val="7030A0"/>
              </a:solidFill>
              <a:effectLst/>
              <a:latin typeface="Varela Round" pitchFamily="2" charset="-79"/>
              <a:ea typeface="Calibri" panose="020F0502020204030204" pitchFamily="34" charset="0"/>
              <a:cs typeface="Varela Round" pitchFamily="2" charset="-79"/>
            </a:endParaRPr>
          </a:p>
          <a:p>
            <a:endParaRPr lang="en-BR" dirty="0"/>
          </a:p>
        </p:txBody>
      </p:sp>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6787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E948519-2CD8-CA6E-B32B-81545DF95623}"/>
              </a:ext>
            </a:extLst>
          </p:cNvPr>
          <p:cNvSpPr>
            <a:spLocks noGrp="1"/>
          </p:cNvSpPr>
          <p:nvPr>
            <p:ph type="title"/>
          </p:nvPr>
        </p:nvSpPr>
        <p:spPr>
          <a:xfrm>
            <a:off x="222460" y="94648"/>
            <a:ext cx="8520600" cy="572700"/>
          </a:xfrm>
        </p:spPr>
        <p:txBody>
          <a:bodyPr>
            <a:normAutofit fontScale="90000"/>
          </a:bodyPr>
          <a:lstStyle/>
          <a:p>
            <a:r>
              <a:rPr lang="en-BR" dirty="0">
                <a:solidFill>
                  <a:srgbClr val="7030A0"/>
                </a:solidFill>
              </a:rPr>
              <a:t>Mapeamento BRImunobiológicos – SNOMED IPS</a:t>
            </a:r>
          </a:p>
        </p:txBody>
      </p:sp>
      <p:sp>
        <p:nvSpPr>
          <p:cNvPr id="4" name="TextBox 3">
            <a:extLst>
              <a:ext uri="{FF2B5EF4-FFF2-40B4-BE49-F238E27FC236}">
                <a16:creationId xmlns:a16="http://schemas.microsoft.com/office/drawing/2014/main" id="{F4A38874-3943-9DD4-1571-BE4CC7D4E07D}"/>
              </a:ext>
            </a:extLst>
          </p:cNvPr>
          <p:cNvSpPr txBox="1"/>
          <p:nvPr/>
        </p:nvSpPr>
        <p:spPr>
          <a:xfrm>
            <a:off x="222460" y="581890"/>
            <a:ext cx="8024232" cy="584775"/>
          </a:xfrm>
          <a:prstGeom prst="rect">
            <a:avLst/>
          </a:prstGeom>
          <a:noFill/>
        </p:spPr>
        <p:txBody>
          <a:bodyPr wrap="square" rtlCol="0">
            <a:spAutoFit/>
          </a:bodyPr>
          <a:lstStyle/>
          <a:p>
            <a:pPr algn="ctr"/>
            <a:r>
              <a:rPr lang="pt-BR" sz="1600" dirty="0">
                <a:solidFill>
                  <a:srgbClr val="7030A0"/>
                </a:solidFill>
                <a:latin typeface="Varela Round" pitchFamily="2" charset="-79"/>
                <a:ea typeface="Calibri" panose="020F0502020204030204" pitchFamily="34" charset="0"/>
                <a:cs typeface="Varela Round" pitchFamily="2" charset="-79"/>
              </a:rPr>
              <a:t>Tabela 2. </a:t>
            </a:r>
            <a:r>
              <a:rPr lang="pt-BR" sz="16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200" dirty="0">
                <a:solidFill>
                  <a:srgbClr val="7030A0"/>
                </a:solidFill>
                <a:effectLst/>
                <a:latin typeface="Varela Round" pitchFamily="2" charset="-79"/>
                <a:cs typeface="Varela Round" pitchFamily="2" charset="-79"/>
              </a:rPr>
              <a:t> </a:t>
            </a:r>
            <a:endParaRPr lang="en-BR" sz="1200" dirty="0">
              <a:solidFill>
                <a:srgbClr val="7030A0"/>
              </a:solidFill>
              <a:latin typeface="Varela Round" pitchFamily="2" charset="-79"/>
              <a:cs typeface="Varela Round" pitchFamily="2" charset="-79"/>
            </a:endParaRPr>
          </a:p>
        </p:txBody>
      </p:sp>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72689333"/>
              </p:ext>
            </p:extLst>
          </p:nvPr>
        </p:nvGraphicFramePr>
        <p:xfrm>
          <a:off x="435836" y="1154589"/>
          <a:ext cx="8307223" cy="3922890"/>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1298391">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a:effectLst/>
                        </a:rPr>
                        <a:t>19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324-4642-6B7A-C498-12CC4906249B}"/>
              </a:ext>
            </a:extLst>
          </p:cNvPr>
          <p:cNvSpPr>
            <a:spLocks noGrp="1"/>
          </p:cNvSpPr>
          <p:nvPr>
            <p:ph type="title"/>
          </p:nvPr>
        </p:nvSpPr>
        <p:spPr>
          <a:xfrm>
            <a:off x="204461" y="105156"/>
            <a:ext cx="8520600" cy="572700"/>
          </a:xfrm>
        </p:spPr>
        <p:txBody>
          <a:bodyPr>
            <a:normAutofit fontScale="90000"/>
          </a:bodyPr>
          <a:lstStyle/>
          <a:p>
            <a:r>
              <a:rPr lang="en-BR" dirty="0">
                <a:solidFill>
                  <a:srgbClr val="7030A0"/>
                </a:solidFill>
              </a:rPr>
              <a:t>Mapeamento BRImunobiológicos – SNOMED IPS</a:t>
            </a:r>
            <a:br>
              <a:rPr lang="en-BR" dirty="0"/>
            </a:br>
            <a:endParaRPr lang="en-BR" dirty="0"/>
          </a:p>
        </p:txBody>
      </p:sp>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7" name="TextBox 6">
            <a:extLst>
              <a:ext uri="{FF2B5EF4-FFF2-40B4-BE49-F238E27FC236}">
                <a16:creationId xmlns:a16="http://schemas.microsoft.com/office/drawing/2014/main" id="{FFD5DBD1-84FC-5043-9543-63BE5E09C5E6}"/>
              </a:ext>
            </a:extLst>
          </p:cNvPr>
          <p:cNvSpPr txBox="1"/>
          <p:nvPr/>
        </p:nvSpPr>
        <p:spPr>
          <a:xfrm>
            <a:off x="311150" y="545859"/>
            <a:ext cx="7415530" cy="523220"/>
          </a:xfrm>
          <a:prstGeom prst="rect">
            <a:avLst/>
          </a:prstGeom>
          <a:noFill/>
        </p:spPr>
        <p:txBody>
          <a:bodyPr wrap="square">
            <a:spAutoFit/>
          </a:bodyPr>
          <a:lstStyle/>
          <a:p>
            <a:pPr algn="ctr"/>
            <a:r>
              <a:rPr lang="pt-BR" sz="1400" dirty="0">
                <a:solidFill>
                  <a:srgbClr val="7030A0"/>
                </a:solidFill>
                <a:latin typeface="Varela Round" pitchFamily="2" charset="-79"/>
                <a:ea typeface="Calibri" panose="020F0502020204030204" pitchFamily="34" charset="0"/>
                <a:cs typeface="Varela Round" pitchFamily="2" charset="-79"/>
              </a:rPr>
              <a:t>Tabela 2. </a:t>
            </a:r>
            <a:r>
              <a:rPr lang="pt-BR" sz="14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100" dirty="0">
                <a:solidFill>
                  <a:srgbClr val="7030A0"/>
                </a:solidFill>
                <a:effectLst/>
                <a:latin typeface="Varela Round" pitchFamily="2" charset="-79"/>
                <a:cs typeface="Varela Round" pitchFamily="2" charset="-79"/>
              </a:rPr>
              <a:t> </a:t>
            </a:r>
            <a:endParaRPr lang="en-BR" sz="1100" dirty="0">
              <a:solidFill>
                <a:srgbClr val="7030A0"/>
              </a:solidFill>
              <a:latin typeface="Varela Round" pitchFamily="2" charset="-79"/>
              <a:cs typeface="Varela Round" pitchFamily="2" charset="-79"/>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2128-3329-A7E1-B10F-34607FF55457}"/>
              </a:ext>
            </a:extLst>
          </p:cNvPr>
          <p:cNvSpPr>
            <a:spLocks noGrp="1"/>
          </p:cNvSpPr>
          <p:nvPr>
            <p:ph type="title"/>
          </p:nvPr>
        </p:nvSpPr>
        <p:spPr>
          <a:xfrm>
            <a:off x="421428" y="1505729"/>
            <a:ext cx="8520600" cy="572700"/>
          </a:xfrm>
        </p:spPr>
        <p:txBody>
          <a:bodyPr>
            <a:normAutofit fontScale="90000"/>
          </a:bodyPr>
          <a:lstStyle/>
          <a:p>
            <a:r>
              <a:rPr lang="en-BR" dirty="0">
                <a:solidFill>
                  <a:srgbClr val="7030A0"/>
                </a:solidFill>
              </a:rPr>
              <a:t>Inserção dos códigos brasileiros de Imunobiológicos no elecon SNOMED e SNOMED-IPS está confirmado para a versão de 2024 do IPS/GPS via HL7</a:t>
            </a:r>
          </a:p>
        </p:txBody>
      </p:sp>
    </p:spTree>
    <p:extLst>
      <p:ext uri="{BB962C8B-B14F-4D97-AF65-F5344CB8AC3E}">
        <p14:creationId xmlns:p14="http://schemas.microsoft.com/office/powerpoint/2010/main" val="390692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8137477" y="1821976"/>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8069873" y="2987479"/>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Tree>
    <p:extLst>
      <p:ext uri="{BB962C8B-B14F-4D97-AF65-F5344CB8AC3E}">
        <p14:creationId xmlns:p14="http://schemas.microsoft.com/office/powerpoint/2010/main" val="292951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526473" y="1530050"/>
            <a:ext cx="8215746" cy="1621859"/>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pt-BR" sz="3600" b="1">
                <a:solidFill>
                  <a:schemeClr val="bg1"/>
                </a:solidFill>
              </a:rPr>
              <a:t>Atualização da Base de Dados da Ontologia Brasileira de Medicamentos (OBM)</a:t>
            </a:r>
            <a:endParaRPr lang="en-US" sz="3600" b="1" dirty="0">
              <a:solidFill>
                <a:schemeClr val="bg1"/>
              </a:solidFill>
              <a:latin typeface="Verdana" charset="0"/>
              <a:ea typeface="Verdana" charset="0"/>
              <a:cs typeface="Verdana" charset="0"/>
            </a:endParaRPr>
          </a:p>
        </p:txBody>
      </p:sp>
      <p:sp>
        <p:nvSpPr>
          <p:cNvPr id="3" name="Title 2">
            <a:extLst>
              <a:ext uri="{FF2B5EF4-FFF2-40B4-BE49-F238E27FC236}">
                <a16:creationId xmlns:a16="http://schemas.microsoft.com/office/drawing/2014/main" id="{54CDA859-26D5-A0A6-0569-FE4494198F69}"/>
              </a:ext>
            </a:extLst>
          </p:cNvPr>
          <p:cNvSpPr>
            <a:spLocks noGrp="1"/>
          </p:cNvSpPr>
          <p:nvPr>
            <p:ph type="title"/>
          </p:nvPr>
        </p:nvSpPr>
        <p:spPr/>
        <p:txBody>
          <a:bodyPr>
            <a:normAutofit/>
          </a:bodyPr>
          <a:lstStyle/>
          <a:p>
            <a:r>
              <a:rPr lang="en-BR" sz="4000" dirty="0">
                <a:solidFill>
                  <a:srgbClr val="7030A0"/>
                </a:solidFill>
                <a:latin typeface="Varela Round" pitchFamily="2" charset="-79"/>
                <a:cs typeface="Varela Round" pitchFamily="2" charset="-79"/>
              </a:rPr>
              <a:t>Atualização OBM</a:t>
            </a:r>
          </a:p>
        </p:txBody>
      </p:sp>
      <p:grpSp>
        <p:nvGrpSpPr>
          <p:cNvPr id="6" name="Google Shape;73;p15">
            <a:extLst>
              <a:ext uri="{FF2B5EF4-FFF2-40B4-BE49-F238E27FC236}">
                <a16:creationId xmlns:a16="http://schemas.microsoft.com/office/drawing/2014/main" id="{9359ECF5-4377-2654-A1EC-C7902E348622}"/>
              </a:ext>
            </a:extLst>
          </p:cNvPr>
          <p:cNvGrpSpPr/>
          <p:nvPr/>
        </p:nvGrpSpPr>
        <p:grpSpPr>
          <a:xfrm>
            <a:off x="0" y="4474098"/>
            <a:ext cx="9144000" cy="708000"/>
            <a:chOff x="0" y="4474098"/>
            <a:chExt cx="9144000" cy="708000"/>
          </a:xfrm>
        </p:grpSpPr>
        <p:sp>
          <p:nvSpPr>
            <p:cNvPr id="7" name="Google Shape;74;p15">
              <a:extLst>
                <a:ext uri="{FF2B5EF4-FFF2-40B4-BE49-F238E27FC236}">
                  <a16:creationId xmlns:a16="http://schemas.microsoft.com/office/drawing/2014/main" id="{CF141DCA-1C3B-9DD9-164D-432D1E0F94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60119562-5DFA-58CE-AF5B-A4A0BD5AF3A2}"/>
                </a:ext>
              </a:extLst>
            </p:cNvPr>
            <p:cNvGrpSpPr/>
            <p:nvPr/>
          </p:nvGrpSpPr>
          <p:grpSpPr>
            <a:xfrm>
              <a:off x="5592275" y="4645600"/>
              <a:ext cx="1216631" cy="485275"/>
              <a:chOff x="7676800" y="4493200"/>
              <a:chExt cx="1216631" cy="485275"/>
            </a:xfrm>
          </p:grpSpPr>
          <p:sp>
            <p:nvSpPr>
              <p:cNvPr id="11" name="Google Shape;76;p15">
                <a:extLst>
                  <a:ext uri="{FF2B5EF4-FFF2-40B4-BE49-F238E27FC236}">
                    <a16:creationId xmlns:a16="http://schemas.microsoft.com/office/drawing/2014/main" id="{C00B480B-1E24-6803-0EE5-68C28156B42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1E8F7966-4A27-375D-F028-6F72999DCF5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5EF74470-5FF7-0145-2389-1880305EA48D}"/>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D08BC36A-28C6-661D-D50A-9E7A9216657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0F9118CD-5D79-2134-9C92-2011D022FED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328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p:txBody>
          <a:bodyPr>
            <a:normAutofit/>
          </a:bodyPr>
          <a:lstStyle/>
          <a:p>
            <a:pPr>
              <a:lnSpc>
                <a:spcPct val="100000"/>
              </a:lnSpc>
            </a:pPr>
            <a:r>
              <a:rPr lang="en-US" dirty="0">
                <a:solidFill>
                  <a:srgbClr val="7030A0"/>
                </a:solidFill>
                <a:latin typeface="Varela Round" pitchFamily="2" charset="-79"/>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dirty="0">
                <a:solidFill>
                  <a:srgbClr val="7030A0"/>
                </a:solidFill>
                <a:latin typeface="Varela Round" pitchFamily="2" charset="-79"/>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46957" y="587562"/>
            <a:ext cx="5829300" cy="3968377"/>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6049735" y="774416"/>
            <a:ext cx="2392136" cy="1384995"/>
          </a:xfrm>
          <a:prstGeom prst="rect">
            <a:avLst/>
          </a:prstGeom>
          <a:noFill/>
        </p:spPr>
        <p:txBody>
          <a:bodyPr wrap="square" rtlCol="0">
            <a:spAutoFit/>
          </a:bodyPr>
          <a:lstStyle/>
          <a:p>
            <a:r>
              <a:rPr lang="en-BR" sz="1050" dirty="0"/>
              <a:t>Brasil participou de dois tracks:</a:t>
            </a:r>
          </a:p>
          <a:p>
            <a:r>
              <a:rPr lang="en-BR" sz="1050" dirty="0"/>
              <a:t>1 – IPS</a:t>
            </a:r>
          </a:p>
          <a:p>
            <a:r>
              <a:rPr lang="en-BR" sz="1050" dirty="0"/>
              <a:t>2 -  Certificado de Vacina DDCC (WHO)</a:t>
            </a:r>
          </a:p>
          <a:p>
            <a:endParaRPr lang="en-BR" sz="1050" dirty="0"/>
          </a:p>
          <a:p>
            <a:r>
              <a:rPr lang="en-US" sz="1050" dirty="0"/>
              <a:t>R</a:t>
            </a:r>
            <a:r>
              <a:rPr lang="en-BR" sz="1050" dirty="0"/>
              <a:t>ecebeu prêmio destaque pela participação nestes dois tracks</a:t>
            </a:r>
          </a:p>
          <a:p>
            <a:endParaRPr lang="en-BR" sz="1050" dirty="0"/>
          </a:p>
        </p:txBody>
      </p:sp>
    </p:spTree>
    <p:extLst>
      <p:ext uri="{BB962C8B-B14F-4D97-AF65-F5344CB8AC3E}">
        <p14:creationId xmlns:p14="http://schemas.microsoft.com/office/powerpoint/2010/main" val="307093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1451801" y="445025"/>
            <a:ext cx="5829300" cy="3865746"/>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spTree>
    <p:extLst>
      <p:ext uri="{BB962C8B-B14F-4D97-AF65-F5344CB8AC3E}">
        <p14:creationId xmlns:p14="http://schemas.microsoft.com/office/powerpoint/2010/main" val="1240428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86BF8C-35F2-CD97-337D-3BAB29E1354E}"/>
              </a:ext>
            </a:extLst>
          </p:cNvPr>
          <p:cNvPicPr>
            <a:picLocks noChangeAspect="1"/>
          </p:cNvPicPr>
          <p:nvPr/>
        </p:nvPicPr>
        <p:blipFill>
          <a:blip r:embed="rId2"/>
          <a:stretch>
            <a:fillRect/>
          </a:stretch>
        </p:blipFill>
        <p:spPr>
          <a:xfrm>
            <a:off x="232475" y="631167"/>
            <a:ext cx="8499755" cy="4401119"/>
          </a:xfrm>
          <a:prstGeom prst="rect">
            <a:avLst/>
          </a:prstGeom>
        </p:spPr>
      </p:pic>
      <p:sp>
        <p:nvSpPr>
          <p:cNvPr id="10" name="TextBox 9">
            <a:extLst>
              <a:ext uri="{FF2B5EF4-FFF2-40B4-BE49-F238E27FC236}">
                <a16:creationId xmlns:a16="http://schemas.microsoft.com/office/drawing/2014/main" id="{D54D2328-F427-5960-7264-69FD9C616CBD}"/>
              </a:ext>
            </a:extLst>
          </p:cNvPr>
          <p:cNvSpPr txBox="1"/>
          <p:nvPr/>
        </p:nvSpPr>
        <p:spPr>
          <a:xfrm>
            <a:off x="519953" y="188259"/>
            <a:ext cx="4458272" cy="369332"/>
          </a:xfrm>
          <a:prstGeom prst="rect">
            <a:avLst/>
          </a:prstGeom>
          <a:noFill/>
        </p:spPr>
        <p:txBody>
          <a:bodyPr wrap="none" rtlCol="0">
            <a:spAutoFit/>
          </a:bodyPr>
          <a:lstStyle/>
          <a:p>
            <a:r>
              <a:rPr lang="en-BR" sz="1800" dirty="0">
                <a:solidFill>
                  <a:srgbClr val="7030A0"/>
                </a:solidFill>
                <a:latin typeface="Varela Round" pitchFamily="2" charset="-79"/>
                <a:cs typeface="Varela Round" pitchFamily="2" charset="-79"/>
              </a:rPr>
              <a:t>Execução Financeira Projeto IPS Brasil </a:t>
            </a:r>
          </a:p>
        </p:txBody>
      </p:sp>
    </p:spTree>
    <p:extLst>
      <p:ext uri="{BB962C8B-B14F-4D97-AF65-F5344CB8AC3E}">
        <p14:creationId xmlns:p14="http://schemas.microsoft.com/office/powerpoint/2010/main" val="3976611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311700" y="288275"/>
            <a:ext cx="8520600" cy="572700"/>
          </a:xfrm>
        </p:spPr>
        <p:txBody>
          <a:bodyPr>
            <a:normAutofit fontScale="90000"/>
          </a:bodyPr>
          <a:lstStyle/>
          <a:p>
            <a:pPr algn="ctr"/>
            <a:r>
              <a:rPr lang="en-BR" dirty="0">
                <a:solidFill>
                  <a:srgbClr val="7030A0"/>
                </a:solidFill>
              </a:rPr>
              <a:t>Contribuições</a:t>
            </a:r>
            <a:r>
              <a:rPr lang="en-BR" dirty="0"/>
              <a:t> </a:t>
            </a:r>
            <a:r>
              <a:rPr lang="en-BR" dirty="0">
                <a:solidFill>
                  <a:srgbClr val="7030A0"/>
                </a:solidFill>
              </a:rPr>
              <a:t>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type="body" idx="1"/>
          </p:nvPr>
        </p:nvSpPr>
        <p:spPr/>
        <p:txBody>
          <a:bodyPr>
            <a:normAutofit/>
          </a:bodyPr>
          <a:lstStyle/>
          <a:p>
            <a:r>
              <a:rPr lang="en-BR" dirty="0">
                <a:solidFill>
                  <a:srgbClr val="7030A0"/>
                </a:solidFill>
                <a:latin typeface="Varela Round" pitchFamily="2" charset="-79"/>
                <a:cs typeface="Varela Round" pitchFamily="2" charset="-79"/>
              </a:rPr>
              <a:t>Estruturação</a:t>
            </a:r>
            <a:r>
              <a:rPr lang="pt-BR"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de um Repositório Semântico de Saúde Digital para o Brasil compatível com o padrão CTS – Common Terminology Services (HL7)</a:t>
            </a:r>
          </a:p>
          <a:p>
            <a:pPr lvl="1"/>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epositório com todas as terminologias utilizadas no IPS nacionais e internacionais (pode e deve ser estendido para todas as terminologias do SUS)</a:t>
            </a:r>
          </a:p>
          <a:p>
            <a:pPr lvl="1"/>
            <a:r>
              <a:rPr lang="en-BR" b="1" dirty="0">
                <a:solidFill>
                  <a:srgbClr val="7030A0"/>
                </a:solidFill>
                <a:latin typeface="Varela Round" pitchFamily="2" charset="-79"/>
                <a:cs typeface="Varela Round" pitchFamily="2" charset="-79"/>
              </a:rPr>
              <a:t>Integrado com repositório </a:t>
            </a:r>
            <a:r>
              <a:rPr lang="pt-BR" b="1" dirty="0">
                <a:solidFill>
                  <a:srgbClr val="7030A0"/>
                </a:solidFill>
                <a:latin typeface="Varela Round" pitchFamily="2" charset="-79"/>
                <a:cs typeface="Varela Round" pitchFamily="2" charset="-79"/>
              </a:rPr>
              <a:t>clínico</a:t>
            </a:r>
            <a:r>
              <a:rPr lang="en-BR" b="1" dirty="0">
                <a:solidFill>
                  <a:srgbClr val="7030A0"/>
                </a:solidFill>
                <a:latin typeface="Varela Round" pitchFamily="2" charset="-79"/>
                <a:cs typeface="Varela Round" pitchFamily="2" charset="-79"/>
              </a:rPr>
              <a:t> </a:t>
            </a:r>
            <a:r>
              <a:rPr lang="pt-BR" b="1" dirty="0">
                <a:solidFill>
                  <a:srgbClr val="7030A0"/>
                </a:solidFill>
                <a:latin typeface="Varela Round" pitchFamily="2" charset="-79"/>
                <a:cs typeface="Varela Round" pitchFamily="2" charset="-79"/>
              </a:rPr>
              <a:t>em FHIR e seus </a:t>
            </a:r>
            <a:r>
              <a:rPr lang="en-BR" b="1" dirty="0">
                <a:solidFill>
                  <a:srgbClr val="7030A0"/>
                </a:solidFill>
                <a:latin typeface="Varela Round" pitchFamily="2" charset="-79"/>
                <a:cs typeface="Varela Round" pitchFamily="2" charset="-79"/>
              </a:rPr>
              <a:t>CodeSystems (Dicionários), ValueSets (</a:t>
            </a:r>
            <a:r>
              <a:rPr lang="pt-BR" b="1" dirty="0">
                <a:solidFill>
                  <a:srgbClr val="7030A0"/>
                </a:solidFill>
                <a:latin typeface="Varela Round" pitchFamily="2" charset="-79"/>
                <a:cs typeface="Varela Round" pitchFamily="2" charset="-79"/>
              </a:rPr>
              <a:t>Vocabulários</a:t>
            </a:r>
            <a:r>
              <a:rPr lang="en-BR" b="1" dirty="0">
                <a:solidFill>
                  <a:srgbClr val="7030A0"/>
                </a:solidFill>
                <a:latin typeface="Varela Round" pitchFamily="2" charset="-79"/>
                <a:cs typeface="Varela Round" pitchFamily="2" charset="-79"/>
              </a:rPr>
              <a:t>), ConceptMaps (Mapeamentos terminológicos c</a:t>
            </a:r>
            <a:r>
              <a:rPr lang="pt-BR" b="1" dirty="0">
                <a:solidFill>
                  <a:srgbClr val="7030A0"/>
                </a:solidFill>
                <a:latin typeface="Varela Round" pitchFamily="2" charset="-79"/>
                <a:cs typeface="Varela Round" pitchFamily="2" charset="-79"/>
              </a:rPr>
              <a:t>onforme</a:t>
            </a:r>
            <a:r>
              <a:rPr lang="en-BR" b="1" dirty="0">
                <a:solidFill>
                  <a:srgbClr val="7030A0"/>
                </a:solidFill>
                <a:latin typeface="Varela Round" pitchFamily="2" charset="-79"/>
                <a:cs typeface="Varela Round" pitchFamily="2" charset="-79"/>
              </a:rPr>
              <a:t> ISO</a:t>
            </a:r>
            <a:r>
              <a:rPr lang="pt-BR" b="1" dirty="0">
                <a:solidFill>
                  <a:srgbClr val="7030A0"/>
                </a:solidFill>
                <a:latin typeface="Varela Round" pitchFamily="2" charset="-79"/>
                <a:cs typeface="Varela Round" pitchFamily="2" charset="-79"/>
              </a:rPr>
              <a:t>/T</a:t>
            </a:r>
            <a:r>
              <a:rPr lang="en-BR" b="1" dirty="0">
                <a:solidFill>
                  <a:srgbClr val="7030A0"/>
                </a:solidFill>
                <a:latin typeface="Varela Round" pitchFamily="2" charset="-79"/>
                <a:cs typeface="Varela Round" pitchFamily="2" charset="-79"/>
              </a:rPr>
              <a:t>S 12300</a:t>
            </a:r>
            <a:r>
              <a:rPr lang="pt-BR" b="1" dirty="0">
                <a:solidFill>
                  <a:srgbClr val="7030A0"/>
                </a:solidFill>
                <a:latin typeface="Varela Round" pitchFamily="2" charset="-79"/>
                <a:cs typeface="Varela Round" pitchFamily="2" charset="-79"/>
              </a:rPr>
              <a:t>)</a:t>
            </a:r>
            <a:endParaRPr lang="en-BR" b="1" dirty="0">
              <a:solidFill>
                <a:srgbClr val="7030A0"/>
              </a:solidFill>
              <a:latin typeface="Varela Round" pitchFamily="2" charset="-79"/>
              <a:cs typeface="Varela Round" pitchFamily="2" charset="-79"/>
            </a:endParaRPr>
          </a:p>
          <a:p>
            <a:pPr lvl="1"/>
            <a:r>
              <a:rPr lang="en-BR" dirty="0">
                <a:solidFill>
                  <a:srgbClr val="7030A0"/>
                </a:solidFill>
                <a:latin typeface="Varela Round" pitchFamily="2" charset="-79"/>
                <a:cs typeface="Varela Round" pitchFamily="2" charset="-79"/>
              </a:rPr>
              <a:t>Disponibilização de APIs para consulta de termos (look</a:t>
            </a:r>
            <a:r>
              <a:rPr lang="pt-BR" dirty="0">
                <a:solidFill>
                  <a:srgbClr val="7030A0"/>
                </a:solidFill>
                <a:latin typeface="Varela Round" pitchFamily="2" charset="-79"/>
                <a:cs typeface="Varela Round" pitchFamily="2" charset="-79"/>
              </a:rPr>
              <a:t>u</a:t>
            </a:r>
            <a:r>
              <a:rPr lang="en-BR" dirty="0">
                <a:solidFill>
                  <a:srgbClr val="7030A0"/>
                </a:solidFill>
                <a:latin typeface="Varela Round" pitchFamily="2" charset="-79"/>
                <a:cs typeface="Varela Round" pitchFamily="2" charset="-79"/>
              </a:rPr>
              <a:t>p</a:t>
            </a:r>
            <a:r>
              <a:rPr lang="pt-BR" dirty="0">
                <a:solidFill>
                  <a:srgbClr val="7030A0"/>
                </a:solidFill>
                <a:latin typeface="Varela Round" pitchFamily="2" charset="-79"/>
                <a:cs typeface="Varela Round" pitchFamily="2" charset="-79"/>
              </a:rPr>
              <a:t>)</a:t>
            </a:r>
            <a:r>
              <a:rPr lang="en-BR" dirty="0">
                <a:solidFill>
                  <a:srgbClr val="7030A0"/>
                </a:solidFill>
                <a:latin typeface="Varela Round" pitchFamily="2" charset="-79"/>
                <a:cs typeface="Varela Round" pitchFamily="2" charset="-79"/>
              </a:rPr>
              <a:t>, tradução de termos (translate)</a:t>
            </a:r>
            <a:r>
              <a:rPr lang="pt-BR" dirty="0">
                <a:solidFill>
                  <a:srgbClr val="7030A0"/>
                </a:solidFill>
                <a:latin typeface="Varela Round" pitchFamily="2" charset="-79"/>
                <a:cs typeface="Varela Round" pitchFamily="2" charset="-79"/>
              </a:rPr>
              <a:t> e </a:t>
            </a:r>
            <a:r>
              <a:rPr lang="en-BR" b="1" dirty="0">
                <a:solidFill>
                  <a:srgbClr val="7030A0"/>
                </a:solidFill>
                <a:latin typeface="Varela Round" pitchFamily="2" charset="-79"/>
                <a:cs typeface="Varela Round" pitchFamily="2" charset="-79"/>
              </a:rPr>
              <a:t>expansão de </a:t>
            </a:r>
            <a:r>
              <a:rPr lang="pt-BR" b="1" dirty="0">
                <a:solidFill>
                  <a:srgbClr val="7030A0"/>
                </a:solidFill>
                <a:latin typeface="Varela Round" pitchFamily="2" charset="-79"/>
                <a:cs typeface="Varela Round" pitchFamily="2" charset="-79"/>
              </a:rPr>
              <a:t>vocabulários </a:t>
            </a:r>
            <a:r>
              <a:rPr lang="en-BR" b="1" dirty="0">
                <a:solidFill>
                  <a:srgbClr val="7030A0"/>
                </a:solidFill>
                <a:latin typeface="Varela Round" pitchFamily="2" charset="-79"/>
                <a:cs typeface="Varela Round" pitchFamily="2" charset="-79"/>
              </a:rPr>
              <a:t>(utilizada pelo GI para fins de validação semântica</a:t>
            </a:r>
            <a:r>
              <a:rPr lang="pt-BR" b="1" dirty="0">
                <a:solidFill>
                  <a:srgbClr val="7030A0"/>
                </a:solidFill>
                <a:latin typeface="Varela Round" pitchFamily="2" charset="-79"/>
                <a:cs typeface="Varela Round" pitchFamily="2" charset="-79"/>
              </a:rPr>
              <a:t> de um domínio específico)</a:t>
            </a:r>
            <a:r>
              <a:rPr lang="en-BR" b="1"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 </a:t>
            </a:r>
            <a:r>
              <a:rPr lang="pt-BR" dirty="0">
                <a:solidFill>
                  <a:srgbClr val="7030A0"/>
                </a:solidFill>
                <a:latin typeface="Varela Round" pitchFamily="2" charset="-79"/>
                <a:cs typeface="Varela Round" pitchFamily="2" charset="-79"/>
              </a:rPr>
              <a:t>além de </a:t>
            </a:r>
            <a:r>
              <a:rPr lang="en-BR" dirty="0">
                <a:solidFill>
                  <a:srgbClr val="7030A0"/>
                </a:solidFill>
                <a:latin typeface="Varela Round" pitchFamily="2" charset="-79"/>
                <a:cs typeface="Varela Round" pitchFamily="2" charset="-79"/>
              </a:rPr>
              <a:t>download das terminologias em formatos de planilhas como CSVs</a:t>
            </a:r>
            <a:endParaRPr lang="en-BR" b="1" dirty="0">
              <a:solidFill>
                <a:srgbClr val="7030A0"/>
              </a:solidFill>
              <a:latin typeface="Varela Round" pitchFamily="2" charset="-79"/>
              <a:cs typeface="Varela Round" pitchFamily="2" charset="-79"/>
            </a:endParaRPr>
          </a:p>
        </p:txBody>
      </p:sp>
      <p:grpSp>
        <p:nvGrpSpPr>
          <p:cNvPr id="5" name="Google Shape;73;p15">
            <a:extLst>
              <a:ext uri="{FF2B5EF4-FFF2-40B4-BE49-F238E27FC236}">
                <a16:creationId xmlns:a16="http://schemas.microsoft.com/office/drawing/2014/main" id="{399E04DE-3EE0-E19A-B6AB-0BD35C693B47}"/>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3E680FFF-1775-22B3-6005-20355E4052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C026A71-861D-7272-9D08-FB5E7874212D}"/>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370B0B2B-5C5F-C196-8C25-9B028BCDF49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1A5BF8C-BF7A-E6CA-9886-39A99FCE965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670D938D-9944-E8B2-7062-D7824A448F8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562C2FE-75FB-65E4-45B4-287D55695AF7}"/>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A62BCC34-5187-D5F0-FC02-4C483DC0571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87570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562356" y="85997"/>
            <a:ext cx="7886700" cy="994172"/>
          </a:xfrm>
        </p:spPr>
        <p:txBody>
          <a:bodyPr/>
          <a:lstStyle/>
          <a:p>
            <a:r>
              <a:rPr lang="en-BR" dirty="0">
                <a:solidFill>
                  <a:srgbClr val="7030A0"/>
                </a:solidFill>
                <a:latin typeface="Varela Round" pitchFamily="2" charset="-79"/>
                <a:cs typeface="Varela Round" pitchFamily="2" charset="-79"/>
              </a:rPr>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a:t>
            </a:r>
            <a:r>
              <a:rPr lang="en-BR" dirty="0">
                <a:solidFill>
                  <a:srgbClr val="7030A0"/>
                </a:solidFill>
                <a:latin typeface="Varela Round" pitchFamily="2" charset="-79"/>
                <a:cs typeface="Varela Round" pitchFamily="2" charset="-79"/>
              </a:rPr>
              <a:t>GI IPS Brasil:</a:t>
            </a:r>
          </a:p>
          <a:p>
            <a:pPr lvl="1"/>
            <a:r>
              <a:rPr lang="pt-BR" dirty="0">
                <a:solidFill>
                  <a:srgbClr val="7030A0"/>
                </a:solidFill>
                <a:latin typeface="Varela Round" pitchFamily="2" charset="-79"/>
                <a:cs typeface="Varela Round" pitchFamily="2" charset="-79"/>
              </a:rPr>
              <a:t>Caso de uso m</a:t>
            </a:r>
            <a:r>
              <a:rPr lang="en-BR" dirty="0">
                <a:solidFill>
                  <a:srgbClr val="7030A0"/>
                </a:solidFill>
                <a:latin typeface="Varela Round" pitchFamily="2" charset="-79"/>
                <a:cs typeface="Varela Round" pitchFamily="2" charset="-79"/>
              </a:rPr>
              <a:t>inimalista; </a:t>
            </a:r>
          </a:p>
          <a:p>
            <a:pPr lvl="1"/>
            <a:r>
              <a:rPr lang="pt-BR"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gnóstico à especialidades;</a:t>
            </a:r>
          </a:p>
          <a:p>
            <a:pPr lvl="1"/>
            <a:r>
              <a:rPr lang="pt-BR" dirty="0">
                <a:solidFill>
                  <a:srgbClr val="7030A0"/>
                </a:solidFill>
                <a:latin typeface="Varela Round" pitchFamily="2" charset="-79"/>
                <a:cs typeface="Varela Round" pitchFamily="2" charset="-79"/>
              </a:rPr>
              <a:t>E</a:t>
            </a:r>
            <a:r>
              <a:rPr lang="en-BR" dirty="0">
                <a:solidFill>
                  <a:srgbClr val="7030A0"/>
                </a:solidFill>
                <a:latin typeface="Varela Round" pitchFamily="2" charset="-79"/>
                <a:cs typeface="Varela Round" pitchFamily="2" charset="-79"/>
              </a:rPr>
              <a:t>xtensível;</a:t>
            </a:r>
          </a:p>
          <a:p>
            <a:pPr lvl="1"/>
            <a:r>
              <a:rPr lang="pt-BR" dirty="0">
                <a:solidFill>
                  <a:srgbClr val="7030A0"/>
                </a:solidFill>
                <a:latin typeface="Varela Round" pitchFamily="2" charset="-79"/>
                <a:cs typeface="Varela Round" pitchFamily="2" charset="-79"/>
              </a:rPr>
              <a:t>S</a:t>
            </a:r>
            <a:r>
              <a:rPr lang="en-BR" dirty="0">
                <a:solidFill>
                  <a:srgbClr val="7030A0"/>
                </a:solidFill>
                <a:latin typeface="Varela Round" pitchFamily="2" charset="-79"/>
                <a:cs typeface="Varela Round" pitchFamily="2" charset="-79"/>
              </a:rPr>
              <a:t>egue o modelo </a:t>
            </a:r>
            <a:r>
              <a:rPr lang="pt-BR" dirty="0">
                <a:solidFill>
                  <a:srgbClr val="7030A0"/>
                </a:solidFill>
                <a:latin typeface="Varela Round" pitchFamily="2" charset="-79"/>
                <a:cs typeface="Varela Round" pitchFamily="2" charset="-79"/>
              </a:rPr>
              <a:t>do sumário internacional do paciente (IPS)</a:t>
            </a:r>
            <a:r>
              <a:rPr lang="en-BR" dirty="0">
                <a:solidFill>
                  <a:srgbClr val="7030A0"/>
                </a:solidFill>
                <a:latin typeface="Varela Round" pitchFamily="2" charset="-79"/>
                <a:cs typeface="Varela Round" pitchFamily="2" charset="-79"/>
              </a:rPr>
              <a:t>;</a:t>
            </a:r>
          </a:p>
          <a:p>
            <a:pPr lvl="1"/>
            <a:r>
              <a:rPr lang="en-US" dirty="0" err="1">
                <a:solidFill>
                  <a:srgbClr val="7030A0"/>
                </a:solidFill>
                <a:latin typeface="Varela Round" pitchFamily="2" charset="-79"/>
                <a:cs typeface="Varela Round" pitchFamily="2" charset="-79"/>
              </a:rPr>
              <a:t>Estruturante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medida</a:t>
            </a:r>
            <a:r>
              <a:rPr lang="en-US" dirty="0">
                <a:solidFill>
                  <a:srgbClr val="7030A0"/>
                </a:solidFill>
                <a:latin typeface="Varela Round" pitchFamily="2" charset="-79"/>
                <a:cs typeface="Varela Round" pitchFamily="2" charset="-79"/>
              </a:rPr>
              <a:t> que define identificadores de </a:t>
            </a:r>
            <a:r>
              <a:rPr lang="en-US" dirty="0" err="1">
                <a:solidFill>
                  <a:srgbClr val="7030A0"/>
                </a:solidFill>
                <a:latin typeface="Varela Round" pitchFamily="2" charset="-79"/>
                <a:cs typeface="Varela Round" pitchFamily="2" charset="-79"/>
              </a:rPr>
              <a:t>indivíduos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vocabulários</a:t>
            </a:r>
            <a:r>
              <a:rPr lang="en-US" dirty="0">
                <a:solidFill>
                  <a:srgbClr val="7030A0"/>
                </a:solidFill>
                <a:latin typeface="Varela Round" pitchFamily="2" charset="-79"/>
                <a:cs typeface="Varela Round" pitchFamily="2" charset="-79"/>
              </a:rPr>
              <a:t> nacionais e m</a:t>
            </a:r>
            <a:r>
              <a:rPr lang="en-BR" dirty="0">
                <a:solidFill>
                  <a:srgbClr val="7030A0"/>
                </a:solidFill>
                <a:latin typeface="Varela Round" pitchFamily="2" charset="-79"/>
                <a:cs typeface="Varela Round" pitchFamily="2" charset="-79"/>
              </a:rPr>
              <a:t>apeamentos;</a:t>
            </a:r>
          </a:p>
          <a:p>
            <a:pPr lvl="1"/>
            <a:r>
              <a:rPr lang="en-BR" dirty="0">
                <a:solidFill>
                  <a:srgbClr val="7030A0"/>
                </a:solidFill>
                <a:latin typeface="Varela Round" pitchFamily="2" charset="-79"/>
                <a:cs typeface="Varela Round" pitchFamily="2" charset="-79"/>
              </a:rPr>
              <a:t>O GI IPS Brasil poderá ser utilizado como o GI Nacional aberto e extensível, aderente ao FHIR R4 (</a:t>
            </a:r>
            <a:r>
              <a:rPr lang="pt-BR" dirty="0">
                <a:solidFill>
                  <a:srgbClr val="7030A0"/>
                </a:solidFill>
                <a:latin typeface="Varela Round" pitchFamily="2" charset="-79"/>
                <a:cs typeface="Varela Round" pitchFamily="2" charset="-79"/>
              </a:rPr>
              <a:t>seguindo o </a:t>
            </a:r>
            <a:r>
              <a:rPr lang="en-BR" dirty="0">
                <a:solidFill>
                  <a:srgbClr val="7030A0"/>
                </a:solidFill>
                <a:latin typeface="Varela Round" pitchFamily="2" charset="-79"/>
                <a:cs typeface="Varela Round" pitchFamily="2" charset="-79"/>
              </a:rPr>
              <a:t>exemplo</a:t>
            </a:r>
            <a:r>
              <a:rPr lang="pt-BR" dirty="0">
                <a:solidFill>
                  <a:srgbClr val="7030A0"/>
                </a:solidFill>
                <a:latin typeface="Varela Round" pitchFamily="2" charset="-79"/>
                <a:cs typeface="Varela Round" pitchFamily="2" charset="-79"/>
              </a:rPr>
              <a:t> do</a:t>
            </a:r>
            <a:r>
              <a:rPr lang="en-BR" dirty="0">
                <a:solidFill>
                  <a:srgbClr val="7030A0"/>
                </a:solidFill>
                <a:latin typeface="Varela Round" pitchFamily="2" charset="-79"/>
                <a:cs typeface="Varela Round" pitchFamily="2" charset="-79"/>
              </a:rPr>
              <a:t> Canadá);</a:t>
            </a:r>
          </a:p>
          <a:p>
            <a:pPr lvl="1"/>
            <a:r>
              <a:rPr lang="en-BR" b="1" dirty="0">
                <a:solidFill>
                  <a:srgbClr val="7030A0"/>
                </a:solidFill>
                <a:latin typeface="Varela Round" pitchFamily="2" charset="-79"/>
                <a:cs typeface="Varela Round" pitchFamily="2" charset="-79"/>
              </a:rPr>
              <a:t>Estruturante para a interoperabilidade em âmbito nacional ( </a:t>
            </a:r>
            <a:r>
              <a:rPr lang="en-BR" dirty="0">
                <a:solidFill>
                  <a:srgbClr val="7030A0"/>
                </a:solidFill>
                <a:latin typeface="Varela Round" pitchFamily="2" charset="-79"/>
                <a:cs typeface="Varela Round" pitchFamily="2" charset="-79"/>
              </a:rPr>
              <a:t>por exemlo Guia ANS </a:t>
            </a:r>
            <a:r>
              <a:rPr lang="en-US" dirty="0">
                <a:solidFill>
                  <a:srgbClr val="7030A0"/>
                </a:solidFill>
                <a:latin typeface="Varela Round" pitchFamily="2" charset="-79"/>
                <a:cs typeface="Varela Round" pitchFamily="2" charset="-79"/>
              </a:rPr>
              <a:t>(do </a:t>
            </a:r>
            <a:r>
              <a:rPr lang="en-US" dirty="0" err="1">
                <a:solidFill>
                  <a:srgbClr val="7030A0"/>
                </a:solidFill>
                <a:latin typeface="Varela Round" pitchFamily="2" charset="-79"/>
                <a:cs typeface="Varela Round" pitchFamily="2" charset="-79"/>
              </a:rPr>
              <a:t>Projeto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Padronização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Qualificação</a:t>
            </a:r>
            <a:r>
              <a:rPr lang="en-US" dirty="0">
                <a:solidFill>
                  <a:srgbClr val="7030A0"/>
                </a:solidFill>
                <a:latin typeface="Varela Round" pitchFamily="2" charset="-79"/>
                <a:cs typeface="Varela Round" pitchFamily="2" charset="-79"/>
              </a:rPr>
              <a:t> dos Dados </a:t>
            </a:r>
            <a:r>
              <a:rPr lang="en-US" dirty="0" err="1">
                <a:solidFill>
                  <a:srgbClr val="7030A0"/>
                </a:solidFill>
                <a:latin typeface="Varela Round" pitchFamily="2" charset="-79"/>
                <a:cs typeface="Varela Round" pitchFamily="2" charset="-79"/>
              </a:rPr>
              <a:t>Assistenciais</a:t>
            </a:r>
            <a:r>
              <a:rPr lang="en-US" dirty="0">
                <a:solidFill>
                  <a:srgbClr val="7030A0"/>
                </a:solidFill>
                <a:latin typeface="Varela Round" pitchFamily="2" charset="-79"/>
                <a:cs typeface="Varela Round" pitchFamily="2" charset="-79"/>
              </a:rPr>
              <a:t> da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Suplementar</a:t>
            </a:r>
            <a:r>
              <a:rPr lang="en-US" dirty="0">
                <a:solidFill>
                  <a:srgbClr val="7030A0"/>
                </a:solidFill>
                <a:latin typeface="Varela Round" pitchFamily="2" charset="-79"/>
                <a:cs typeface="Varela Round" pitchFamily="2" charset="-79"/>
              </a:rPr>
              <a:t> (PQDAS) </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0C674101-6F72-F55B-C269-9D79B7CE315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EE27235-69B3-F0D9-C392-14E99B5B90E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70F221A5-CFDE-95F7-5F98-8FC9122191FE}"/>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8733265-45CF-76A7-6BD7-6525AA5764A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D0174FCD-29AB-D81C-7B84-77B4117C147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0B9584E-B40E-9477-8AF2-2A724DF6867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0A5581D8-6CDC-8AB3-0442-AA436B9D72CC}"/>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FD7D53E-BB51-568D-158D-08E6915BE875}"/>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93671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610114" y="164811"/>
            <a:ext cx="7886700" cy="994172"/>
          </a:xfrm>
        </p:spPr>
        <p:txBody>
          <a:bodyPr/>
          <a:lstStyle/>
          <a:p>
            <a:r>
              <a:rPr lang="en-BR" dirty="0">
                <a:solidFill>
                  <a:srgbClr val="7030A0"/>
                </a:solidFill>
              </a:rPr>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normAutofit fontScale="92500" lnSpcReduction="20000"/>
          </a:bodyPr>
          <a:lstStyle/>
          <a:p>
            <a:pPr>
              <a:spcBef>
                <a:spcPts val="600"/>
              </a:spcBef>
              <a:spcAft>
                <a:spcPts val="600"/>
              </a:spcAft>
            </a:pPr>
            <a:r>
              <a:rPr lang="en-BR" dirty="0">
                <a:solidFill>
                  <a:srgbClr val="7030A0"/>
                </a:solidFill>
                <a:latin typeface="Varela Round" pitchFamily="2" charset="-79"/>
                <a:cs typeface="Varela Round" pitchFamily="2" charset="-79"/>
              </a:rPr>
              <a:t>Estender o IPS Brasil para as demais seções do Sumário</a:t>
            </a:r>
          </a:p>
          <a:p>
            <a:pPr>
              <a:spcBef>
                <a:spcPts val="600"/>
              </a:spcBef>
              <a:spcAft>
                <a:spcPts val="600"/>
              </a:spcAft>
            </a:pPr>
            <a:r>
              <a:rPr lang="en-US" dirty="0">
                <a:solidFill>
                  <a:srgbClr val="7030A0"/>
                </a:solidFill>
                <a:latin typeface="Varela Round" pitchFamily="2" charset="-79"/>
                <a:cs typeface="Varela Round" pitchFamily="2" charset="-79"/>
              </a:rPr>
              <a:t>Casos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com </a:t>
            </a:r>
            <a:r>
              <a:rPr lang="en-US" dirty="0" err="1">
                <a:solidFill>
                  <a:srgbClr val="7030A0"/>
                </a:solidFill>
                <a:latin typeface="Varela Round" pitchFamily="2" charset="-79"/>
                <a:cs typeface="Varela Round" pitchFamily="2" charset="-79"/>
              </a:rPr>
              <a:t>respectivos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modelos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informação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terminologias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definidas</a:t>
            </a:r>
            <a:r>
              <a:rPr lang="en-US" dirty="0">
                <a:solidFill>
                  <a:srgbClr val="7030A0"/>
                </a:solidFill>
                <a:latin typeface="Varela Round" pitchFamily="2" charset="-79"/>
                <a:cs typeface="Varela Round" pitchFamily="2" charset="-79"/>
              </a:rPr>
              <a:t> para a coleta das </a:t>
            </a:r>
            <a:r>
              <a:rPr lang="en-US" dirty="0" err="1">
                <a:solidFill>
                  <a:srgbClr val="7030A0"/>
                </a:solidFill>
                <a:latin typeface="Varela Round" pitchFamily="2" charset="-79"/>
                <a:cs typeface="Varela Round" pitchFamily="2" charset="-79"/>
              </a:rPr>
              <a:t>informações</a:t>
            </a:r>
            <a:r>
              <a:rPr lang="en-US" dirty="0">
                <a:solidFill>
                  <a:srgbClr val="7030A0"/>
                </a:solidFill>
                <a:latin typeface="Varela Round" pitchFamily="2" charset="-79"/>
                <a:cs typeface="Varela Round" pitchFamily="2" charset="-79"/>
              </a:rPr>
              <a:t> das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obrigatórias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recomendadas</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endParaRPr lang="en-US" dirty="0">
              <a:solidFill>
                <a:srgbClr val="7030A0"/>
              </a:solidFill>
              <a:latin typeface="Varela Round" pitchFamily="2" charset="-79"/>
              <a:cs typeface="Varela Round" pitchFamily="2" charset="-79"/>
            </a:endParaRPr>
          </a:p>
          <a:p>
            <a:pPr>
              <a:spcBef>
                <a:spcPts val="600"/>
              </a:spcBef>
              <a:spcAft>
                <a:spcPts val="600"/>
              </a:spcAft>
            </a:pPr>
            <a:r>
              <a:rPr lang="en-BR" dirty="0">
                <a:solidFill>
                  <a:srgbClr val="7030A0"/>
                </a:solidFill>
                <a:latin typeface="Varela Round" pitchFamily="2" charset="-79"/>
                <a:cs typeface="Varela Round" pitchFamily="2" charset="-79"/>
              </a:rPr>
              <a:t>Atualizar a OBM para o elenco de outubro de 2024 CMED. Apoiar o MS na validação dos conceitos da OBM e  definição dos mecanismos de distribuição </a:t>
            </a:r>
          </a:p>
          <a:p>
            <a:pPr>
              <a:spcBef>
                <a:spcPts val="600"/>
              </a:spcBef>
              <a:spcAft>
                <a:spcPts val="600"/>
              </a:spcAft>
            </a:pPr>
            <a:r>
              <a:rPr lang="en-BR" dirty="0">
                <a:solidFill>
                  <a:srgbClr val="7030A0"/>
                </a:solidFill>
                <a:latin typeface="Varela Round" pitchFamily="2" charset="-79"/>
                <a:cs typeface="Varela Round" pitchFamily="2" charset="-79"/>
              </a:rPr>
              <a:t>Participar em pelo menos uma conectatona</a:t>
            </a:r>
          </a:p>
          <a:p>
            <a:pPr>
              <a:spcBef>
                <a:spcPts val="600"/>
              </a:spcBef>
              <a:spcAft>
                <a:spcPts val="600"/>
              </a:spcAft>
            </a:pPr>
            <a:r>
              <a:rPr lang="en-BR" dirty="0">
                <a:solidFill>
                  <a:srgbClr val="7030A0"/>
                </a:solidFill>
                <a:latin typeface="Varela Round" pitchFamily="2" charset="-79"/>
                <a:cs typeface="Varela Round" pitchFamily="2" charset="-79"/>
              </a:rPr>
              <a:t>Internalização do IPS em ferramentas governamentais para que todo cidadão tenha acesso ao seu Sumário</a:t>
            </a:r>
          </a:p>
          <a:p>
            <a:pPr>
              <a:spcBef>
                <a:spcPts val="600"/>
              </a:spcBef>
              <a:spcAft>
                <a:spcPts val="600"/>
              </a:spcAft>
            </a:pPr>
            <a:endParaRPr lang="en-BR" dirty="0">
              <a:solidFill>
                <a:srgbClr val="7030A0"/>
              </a:solidFill>
              <a:latin typeface="Varela Round" pitchFamily="2" charset="-79"/>
              <a:cs typeface="Varela Round" pitchFamily="2" charset="-79"/>
            </a:endParaRPr>
          </a:p>
          <a:p>
            <a:pPr marL="0" indent="0">
              <a:buNone/>
            </a:pPr>
            <a:endParaRPr lang="en-BR" dirty="0"/>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43691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dirty="0">
                <a:solidFill>
                  <a:srgbClr val="7030A0"/>
                </a:solidFill>
                <a:latin typeface="Varela Round" pitchFamily="2" charset="-79"/>
                <a:cs typeface="Varela Round" pitchFamily="2" charset="-79"/>
              </a:rPr>
              <a:t>Poster - </a:t>
            </a: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Construção</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 </a:t>
            </a:r>
            <a:r>
              <a:rPr lang="en-BR" dirty="0">
                <a:solidFill>
                  <a:srgbClr val="7030A0"/>
                </a:solidFill>
                <a:latin typeface="Varela Round" pitchFamily="2" charset="-79"/>
                <a:cs typeface="Varela Round" pitchFamily="2" charset="-79"/>
              </a:rPr>
              <a:t>1 Simpósio Internacional de  Transformação Digital no SUS, São Paulo</a:t>
            </a:r>
          </a:p>
          <a:p>
            <a:pPr lvl="1"/>
            <a:r>
              <a:rPr lang="en-BR" dirty="0">
                <a:solidFill>
                  <a:srgbClr val="7030A0"/>
                </a:solidFill>
                <a:latin typeface="Varela Round" pitchFamily="2" charset="-79"/>
                <a:cs typeface="Varela Round" pitchFamily="2" charset="-79"/>
              </a:rPr>
              <a:t>Apresentação oral – </a:t>
            </a:r>
            <a:r>
              <a:rPr lang="en-US" dirty="0">
                <a:solidFill>
                  <a:srgbClr val="7030A0"/>
                </a:solidFill>
                <a:latin typeface="Varela Round" pitchFamily="2" charset="-79"/>
                <a:cs typeface="Varela Round" pitchFamily="2" charset="-79"/>
              </a:rPr>
              <a:t>SNOMED-IPS – SNOMED EXPO 2023, Atlanta, USA</a:t>
            </a:r>
            <a:endParaRPr lang="en-BR" dirty="0">
              <a:solidFill>
                <a:srgbClr val="7030A0"/>
              </a:solidFill>
              <a:latin typeface="Varela Round" pitchFamily="2" charset="-79"/>
              <a:cs typeface="Varela Round" pitchFamily="2" charset="-79"/>
            </a:endParaRPr>
          </a:p>
          <a:p>
            <a:pPr lvl="2"/>
            <a:r>
              <a:rPr lang="en-US"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r>
              <a:rPr lang="en-US" dirty="0">
                <a:solidFill>
                  <a:srgbClr val="7030A0"/>
                </a:solidFill>
                <a:latin typeface="Varela Round" pitchFamily="2" charset="-79"/>
                <a:cs typeface="Varela Round" pitchFamily="2" charset="-79"/>
              </a:rPr>
              <a:t>Clinical Recommendation of Allergies and Adverse Reactions from SNOMED-CT sub-ontologies and natural language processing</a:t>
            </a:r>
          </a:p>
          <a:p>
            <a:pPr lvl="1"/>
            <a:r>
              <a:rPr lang="en-US"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dirty="0">
              <a:solidFill>
                <a:srgbClr val="7030A0"/>
              </a:solidFill>
              <a:latin typeface="Varela Round" pitchFamily="2" charset="-79"/>
              <a:cs typeface="Varela Round" pitchFamily="2" charset="-79"/>
            </a:endParaRPr>
          </a:p>
          <a:p>
            <a:pPr lvl="1"/>
            <a:endParaRPr lang="en-BR" dirty="0"/>
          </a:p>
        </p:txBody>
      </p:sp>
      <p:pic>
        <p:nvPicPr>
          <p:cNvPr id="5" name="Picture 4">
            <a:extLst>
              <a:ext uri="{FF2B5EF4-FFF2-40B4-BE49-F238E27FC236}">
                <a16:creationId xmlns:a16="http://schemas.microsoft.com/office/drawing/2014/main" id="{5DC10AD1-2800-9339-EC5E-9819A25808B4}"/>
              </a:ext>
            </a:extLst>
          </p:cNvPr>
          <p:cNvPicPr>
            <a:picLocks noChangeAspect="1"/>
          </p:cNvPicPr>
          <p:nvPr/>
        </p:nvPicPr>
        <p:blipFill>
          <a:blip r:embed="rId2"/>
          <a:stretch>
            <a:fillRect/>
          </a:stretch>
        </p:blipFill>
        <p:spPr>
          <a:xfrm>
            <a:off x="1871105" y="1345682"/>
            <a:ext cx="5829300" cy="2969514"/>
          </a:xfrm>
          <a:prstGeom prst="rect">
            <a:avLst/>
          </a:prstGeom>
        </p:spPr>
      </p:pic>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5206-8804-FDA1-3301-15AD006D925A}"/>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D0434497-2312-5BA5-C4AA-62439A043BB6}"/>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Plataforma Mangárá  utilizando CHIME da AWS apresentação no evento em novembro 2023, Las Vegas</a:t>
            </a:r>
          </a:p>
        </p:txBody>
      </p:sp>
      <p:pic>
        <p:nvPicPr>
          <p:cNvPr id="4" name="Picture 3">
            <a:extLst>
              <a:ext uri="{FF2B5EF4-FFF2-40B4-BE49-F238E27FC236}">
                <a16:creationId xmlns:a16="http://schemas.microsoft.com/office/drawing/2014/main" id="{116E2539-BA51-1003-AB41-59B80F949B29}"/>
              </a:ext>
            </a:extLst>
          </p:cNvPr>
          <p:cNvPicPr>
            <a:picLocks noChangeAspect="1"/>
          </p:cNvPicPr>
          <p:nvPr/>
        </p:nvPicPr>
        <p:blipFill>
          <a:blip r:embed="rId2"/>
          <a:stretch>
            <a:fillRect/>
          </a:stretch>
        </p:blipFill>
        <p:spPr>
          <a:xfrm>
            <a:off x="1657350" y="648482"/>
            <a:ext cx="5829300" cy="3179618"/>
          </a:xfrm>
          <a:prstGeom prst="rect">
            <a:avLst/>
          </a:prstGeom>
        </p:spPr>
      </p:pic>
    </p:spTree>
    <p:extLst>
      <p:ext uri="{BB962C8B-B14F-4D97-AF65-F5344CB8AC3E}">
        <p14:creationId xmlns:p14="http://schemas.microsoft.com/office/powerpoint/2010/main" val="5106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Enviados</a:t>
            </a:r>
            <a:r>
              <a:rPr lang="en-BR" dirty="0">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r>
              <a:rPr lang="pt-BR" sz="1350" b="1" dirty="0">
                <a:solidFill>
                  <a:srgbClr val="7030A0"/>
                </a:solidFill>
                <a:latin typeface="Varela Round" pitchFamily="2" charset="-79"/>
                <a:cs typeface="Varela Round" pitchFamily="2" charset="-79"/>
              </a:rPr>
              <a:t>Construção de Interfaces para um Sistema Teleround: Design de Experiência do Usuário</a:t>
            </a:r>
            <a:r>
              <a:rPr lang="pt-BR" sz="1350" dirty="0">
                <a:solidFill>
                  <a:srgbClr val="7030A0"/>
                </a:solidFill>
                <a:latin typeface="Varela Round" pitchFamily="2" charset="-79"/>
                <a:cs typeface="Varela Round" pitchFamily="2" charset="-79"/>
              </a:rPr>
              <a:t>  - submetido </a:t>
            </a:r>
            <a:r>
              <a:rPr lang="pt-BR" sz="1350" dirty="0" err="1">
                <a:solidFill>
                  <a:srgbClr val="7030A0"/>
                </a:solidFill>
                <a:latin typeface="Varela Round" pitchFamily="2" charset="-79"/>
                <a:cs typeface="Varela Round" pitchFamily="2" charset="-79"/>
              </a:rPr>
              <a:t>Jounal</a:t>
            </a:r>
            <a:r>
              <a:rPr lang="pt-BR" sz="1350" dirty="0">
                <a:solidFill>
                  <a:srgbClr val="7030A0"/>
                </a:solidFill>
                <a:latin typeface="Varela Round" pitchFamily="2" charset="-79"/>
                <a:cs typeface="Varela Round" pitchFamily="2" charset="-79"/>
              </a:rPr>
              <a:t> of Health </a:t>
            </a:r>
            <a:r>
              <a:rPr lang="pt-BR" sz="1350" dirty="0" err="1">
                <a:solidFill>
                  <a:srgbClr val="7030A0"/>
                </a:solidFill>
                <a:latin typeface="Varela Round" pitchFamily="2" charset="-79"/>
                <a:cs typeface="Varela Round" pitchFamily="2" charset="-79"/>
              </a:rPr>
              <a:t>Informatics</a:t>
            </a:r>
            <a:endParaRPr lang="pt-BR" sz="1350" dirty="0">
              <a:solidFill>
                <a:srgbClr val="7030A0"/>
              </a:solidFill>
              <a:latin typeface="Varela Round" pitchFamily="2" charset="-79"/>
              <a:cs typeface="Varela Round" pitchFamily="2" charset="-79"/>
            </a:endParaRPr>
          </a:p>
          <a:p>
            <a:endParaRPr lang="pt-BR" sz="1350" dirty="0">
              <a:solidFill>
                <a:srgbClr val="7030A0"/>
              </a:solidFill>
              <a:latin typeface="Varela Round" pitchFamily="2" charset="-79"/>
              <a:cs typeface="Varela Round" pitchFamily="2" charset="-79"/>
            </a:endParaRPr>
          </a:p>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normAutofit fontScale="90000"/>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a:xfrm>
            <a:off x="311700" y="968062"/>
            <a:ext cx="8520600" cy="3416400"/>
          </a:xfrm>
        </p:spPr>
        <p:txBody>
          <a:bodyPr>
            <a:normAutofit fontScale="92500" lnSpcReduction="10000"/>
          </a:bodyPr>
          <a:lstStyle/>
          <a:p>
            <a:pPr>
              <a:spcBef>
                <a:spcPts val="1200"/>
              </a:spcBef>
              <a:buClr>
                <a:srgbClr val="7030A0"/>
              </a:buClr>
            </a:pPr>
            <a:r>
              <a:rPr lang="en-US" sz="1300" dirty="0">
                <a:solidFill>
                  <a:srgbClr val="7030A0"/>
                </a:solidFill>
                <a:latin typeface="Varela Round" pitchFamily="2" charset="-79"/>
                <a:cs typeface="Varela Round" pitchFamily="2" charset="-79"/>
              </a:rPr>
              <a:t>O </a:t>
            </a:r>
            <a:r>
              <a:rPr lang="en-US" sz="1300" dirty="0" err="1">
                <a:solidFill>
                  <a:srgbClr val="7030A0"/>
                </a:solidFill>
                <a:latin typeface="Varela Round" pitchFamily="2" charset="-79"/>
                <a:cs typeface="Varela Round" pitchFamily="2" charset="-79"/>
              </a:rPr>
              <a:t>Sumário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Internacional</a:t>
            </a:r>
            <a:r>
              <a:rPr lang="en-US" sz="1300" dirty="0">
                <a:solidFill>
                  <a:srgbClr val="7030A0"/>
                </a:solidFill>
                <a:latin typeface="Varela Round" pitchFamily="2" charset="-79"/>
                <a:cs typeface="Varela Round" pitchFamily="2" charset="-79"/>
              </a:rPr>
              <a:t> do </a:t>
            </a:r>
            <a:r>
              <a:rPr lang="en-US" sz="1300" dirty="0" err="1">
                <a:solidFill>
                  <a:srgbClr val="7030A0"/>
                </a:solidFill>
                <a:latin typeface="Varela Round" pitchFamily="2" charset="-79"/>
                <a:cs typeface="Varela Round" pitchFamily="2" charset="-79"/>
              </a:rPr>
              <a:t>Paciente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poderia</a:t>
            </a:r>
            <a:r>
              <a:rPr lang="en-US" sz="1300" dirty="0">
                <a:solidFill>
                  <a:srgbClr val="7030A0"/>
                </a:solidFill>
                <a:latin typeface="Varela Round" pitchFamily="2" charset="-79"/>
                <a:cs typeface="Varela Round" pitchFamily="2" charset="-79"/>
              </a:rPr>
              <a:t> ser </a:t>
            </a:r>
            <a:r>
              <a:rPr lang="en-US" sz="1300" dirty="0" err="1">
                <a:solidFill>
                  <a:srgbClr val="7030A0"/>
                </a:solidFill>
                <a:latin typeface="Varela Round" pitchFamily="2" charset="-79"/>
                <a:cs typeface="Varela Round" pitchFamily="2" charset="-79"/>
              </a:rPr>
              <a:t>adotado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padrão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nacional</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interoperabilidade</a:t>
            </a:r>
            <a:r>
              <a:rPr lang="en-US" sz="1300" dirty="0">
                <a:solidFill>
                  <a:srgbClr val="7030A0"/>
                </a:solidFill>
                <a:latin typeface="Varela Round" pitchFamily="2" charset="-79"/>
                <a:cs typeface="Varela Round" pitchFamily="2" charset="-79"/>
              </a:rPr>
              <a:t> para </a:t>
            </a:r>
            <a:r>
              <a:rPr lang="en-US" sz="1300" dirty="0" err="1">
                <a:solidFill>
                  <a:srgbClr val="7030A0"/>
                </a:solidFill>
                <a:latin typeface="Varela Round" pitchFamily="2" charset="-79"/>
                <a:cs typeface="Varela Round" pitchFamily="2" charset="-79"/>
              </a:rPr>
              <a:t>viabilizar</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continuidade</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cuidado</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a:solidFill>
                  <a:srgbClr val="7030A0"/>
                </a:solidFill>
                <a:latin typeface="Varela Round" pitchFamily="2" charset="-79"/>
                <a:cs typeface="Varela Round" pitchFamily="2" charset="-79"/>
              </a:rPr>
              <a:t>A </a:t>
            </a:r>
            <a:r>
              <a:rPr lang="en-US" sz="1300" dirty="0" err="1">
                <a:solidFill>
                  <a:srgbClr val="7030A0"/>
                </a:solidFill>
                <a:latin typeface="Varela Round" pitchFamily="2" charset="-79"/>
                <a:cs typeface="Varela Round" pitchFamily="2" charset="-79"/>
              </a:rPr>
              <a:t>adoção</a:t>
            </a:r>
            <a:r>
              <a:rPr lang="en-US" sz="1300" dirty="0">
                <a:solidFill>
                  <a:srgbClr val="7030A0"/>
                </a:solidFill>
                <a:latin typeface="Varela Round" pitchFamily="2" charset="-79"/>
                <a:cs typeface="Varela Round" pitchFamily="2" charset="-79"/>
              </a:rPr>
              <a:t> do IPS </a:t>
            </a:r>
            <a:r>
              <a:rPr lang="en-US" sz="1300" dirty="0" err="1">
                <a:solidFill>
                  <a:srgbClr val="7030A0"/>
                </a:solidFill>
                <a:latin typeface="Varela Round" pitchFamily="2" charset="-79"/>
                <a:cs typeface="Varela Round" pitchFamily="2" charset="-79"/>
              </a:rPr>
              <a:t>Brasil</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o Guia Nacional  </a:t>
            </a:r>
            <a:r>
              <a:rPr lang="en-US" sz="1300" dirty="0" err="1">
                <a:solidFill>
                  <a:srgbClr val="7030A0"/>
                </a:solidFill>
                <a:latin typeface="Varela Round" pitchFamily="2" charset="-79"/>
                <a:cs typeface="Varela Round" pitchFamily="2" charset="-79"/>
              </a:rPr>
              <a:t>habilita</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criação</a:t>
            </a:r>
            <a:r>
              <a:rPr lang="en-US" sz="1300" dirty="0">
                <a:solidFill>
                  <a:srgbClr val="7030A0"/>
                </a:solidFill>
                <a:latin typeface="Varela Round" pitchFamily="2" charset="-79"/>
                <a:cs typeface="Varela Round" pitchFamily="2" charset="-79"/>
              </a:rPr>
              <a:t> de guias </a:t>
            </a:r>
            <a:r>
              <a:rPr lang="en-US" sz="1300" dirty="0" err="1">
                <a:solidFill>
                  <a:srgbClr val="7030A0"/>
                </a:solidFill>
                <a:latin typeface="Varela Round" pitchFamily="2" charset="-79"/>
                <a:cs typeface="Varela Round" pitchFamily="2" charset="-79"/>
              </a:rPr>
              <a:t>regionais</a:t>
            </a:r>
            <a:r>
              <a:rPr lang="en-US" sz="1300" dirty="0">
                <a:solidFill>
                  <a:srgbClr val="7030A0"/>
                </a:solidFill>
                <a:latin typeface="Varela Round" pitchFamily="2" charset="-79"/>
                <a:cs typeface="Varela Round" pitchFamily="2" charset="-79"/>
              </a:rPr>
              <a:t> e de </a:t>
            </a:r>
            <a:r>
              <a:rPr lang="en-US" sz="1300" dirty="0" err="1">
                <a:solidFill>
                  <a:srgbClr val="7030A0"/>
                </a:solidFill>
                <a:latin typeface="Varela Round" pitchFamily="2" charset="-79"/>
                <a:cs typeface="Varela Round" pitchFamily="2" charset="-79"/>
              </a:rPr>
              <a:t>caso</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uso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específico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EBSERH, ANS, etc. Ainda assim, </a:t>
            </a:r>
            <a:r>
              <a:rPr lang="en-US" sz="1300" dirty="0" err="1">
                <a:solidFill>
                  <a:srgbClr val="7030A0"/>
                </a:solidFill>
                <a:latin typeface="Varela Round" pitchFamily="2" charset="-79"/>
                <a:cs typeface="Varela Round" pitchFamily="2" charset="-79"/>
              </a:rPr>
              <a:t>mantém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similaridades</a:t>
            </a:r>
            <a:r>
              <a:rPr lang="en-US" sz="1300" dirty="0">
                <a:solidFill>
                  <a:srgbClr val="7030A0"/>
                </a:solidFill>
                <a:latin typeface="Varela Round" pitchFamily="2" charset="-79"/>
                <a:cs typeface="Varela Round" pitchFamily="2" charset="-79"/>
              </a:rPr>
              <a:t> entre </a:t>
            </a:r>
            <a:r>
              <a:rPr lang="en-US" sz="1300" dirty="0" err="1">
                <a:solidFill>
                  <a:srgbClr val="7030A0"/>
                </a:solidFill>
                <a:latin typeface="Varela Round" pitchFamily="2" charset="-79"/>
                <a:cs typeface="Varela Round" pitchFamily="2" charset="-79"/>
              </a:rPr>
              <a:t>os</a:t>
            </a:r>
            <a:r>
              <a:rPr lang="en-US" sz="1300" dirty="0">
                <a:solidFill>
                  <a:srgbClr val="7030A0"/>
                </a:solidFill>
                <a:latin typeface="Varela Round" pitchFamily="2" charset="-79"/>
                <a:cs typeface="Varela Round" pitchFamily="2" charset="-79"/>
              </a:rPr>
              <a:t> guias que </a:t>
            </a:r>
            <a:r>
              <a:rPr lang="en-US" sz="1300" dirty="0" err="1">
                <a:solidFill>
                  <a:srgbClr val="7030A0"/>
                </a:solidFill>
                <a:latin typeface="Varela Round" pitchFamily="2" charset="-79"/>
                <a:cs typeface="Varela Round" pitchFamily="2" charset="-79"/>
              </a:rPr>
              <a:t>sejam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comuns</a:t>
            </a:r>
            <a:r>
              <a:rPr lang="en-US" sz="1300" dirty="0">
                <a:solidFill>
                  <a:srgbClr val="7030A0"/>
                </a:solidFill>
                <a:latin typeface="Varela Round" pitchFamily="2" charset="-79"/>
                <a:cs typeface="Varela Round" pitchFamily="2" charset="-79"/>
              </a:rPr>
              <a:t> à saúde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território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nacional</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a:solidFill>
                  <a:srgbClr val="7030A0"/>
                </a:solidFill>
                <a:latin typeface="Varela Round" pitchFamily="2" charset="-79"/>
                <a:cs typeface="Varela Round" pitchFamily="2" charset="-79"/>
              </a:rPr>
              <a:t>O IPS </a:t>
            </a:r>
            <a:r>
              <a:rPr lang="en-US" sz="1300" dirty="0" err="1">
                <a:solidFill>
                  <a:srgbClr val="7030A0"/>
                </a:solidFill>
                <a:latin typeface="Varela Round" pitchFamily="2" charset="-79"/>
                <a:cs typeface="Varela Round" pitchFamily="2" charset="-79"/>
              </a:rPr>
              <a:t>empodera</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cidadão</a:t>
            </a:r>
            <a:r>
              <a:rPr lang="en-US" sz="1300" dirty="0">
                <a:solidFill>
                  <a:srgbClr val="7030A0"/>
                </a:solidFill>
                <a:latin typeface="Varela Round" pitchFamily="2" charset="-79"/>
                <a:cs typeface="Varela Round" pitchFamily="2" charset="-79"/>
              </a:rPr>
              <a:t> o </a:t>
            </a:r>
            <a:r>
              <a:rPr lang="en-US" sz="1300" dirty="0" err="1">
                <a:solidFill>
                  <a:srgbClr val="7030A0"/>
                </a:solidFill>
                <a:latin typeface="Varela Round" pitchFamily="2" charset="-79"/>
                <a:cs typeface="Varela Round" pitchFamily="2" charset="-79"/>
              </a:rPr>
              <a:t>colocando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protagonista</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seus</a:t>
            </a:r>
            <a:r>
              <a:rPr lang="en-US" sz="1300" dirty="0">
                <a:solidFill>
                  <a:srgbClr val="7030A0"/>
                </a:solidFill>
                <a:latin typeface="Varela Round" pitchFamily="2" charset="-79"/>
                <a:cs typeface="Varela Round" pitchFamily="2" charset="-79"/>
              </a:rPr>
              <a:t> dados de </a:t>
            </a:r>
            <a:r>
              <a:rPr lang="en-US" sz="1300" dirty="0" err="1">
                <a:solidFill>
                  <a:srgbClr val="7030A0"/>
                </a:solidFill>
                <a:latin typeface="Varela Round" pitchFamily="2" charset="-79"/>
                <a:cs typeface="Varela Round" pitchFamily="2" charset="-79"/>
              </a:rPr>
              <a:t>saúde</a:t>
            </a:r>
            <a:r>
              <a:rPr lang="en-US" sz="1300" dirty="0">
                <a:solidFill>
                  <a:srgbClr val="7030A0"/>
                </a:solidFill>
                <a:latin typeface="Varela Round" pitchFamily="2" charset="-79"/>
                <a:cs typeface="Varela Round" pitchFamily="2" charset="-79"/>
              </a:rPr>
              <a:t> e com </a:t>
            </a:r>
            <a:r>
              <a:rPr lang="en-US" sz="1300" dirty="0" err="1">
                <a:solidFill>
                  <a:srgbClr val="7030A0"/>
                </a:solidFill>
                <a:latin typeface="Varela Round" pitchFamily="2" charset="-79"/>
                <a:cs typeface="Varela Round" pitchFamily="2" charset="-79"/>
              </a:rPr>
              <a:t>quem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deseja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compartilhar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os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mesmos</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Agradecimentos</a:t>
            </a:r>
            <a:r>
              <a:rPr lang="en-US" sz="1300" dirty="0">
                <a:solidFill>
                  <a:srgbClr val="7030A0"/>
                </a:solidFill>
                <a:latin typeface="Varela Round" pitchFamily="2" charset="-79"/>
                <a:cs typeface="Varela Round" pitchFamily="2" charset="-79"/>
              </a:rPr>
              <a:t> a </a:t>
            </a:r>
            <a:r>
              <a:rPr lang="en-US" sz="1300" dirty="0" err="1">
                <a:solidFill>
                  <a:srgbClr val="7030A0"/>
                </a:solidFill>
                <a:latin typeface="Varela Round" pitchFamily="2" charset="-79"/>
                <a:cs typeface="Varela Round" pitchFamily="2" charset="-79"/>
              </a:rPr>
              <a:t>equipe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técnica</a:t>
            </a:r>
            <a:r>
              <a:rPr lang="en-US" sz="1300" dirty="0">
                <a:solidFill>
                  <a:srgbClr val="7030A0"/>
                </a:solidFill>
                <a:latin typeface="Varela Round" pitchFamily="2" charset="-79"/>
                <a:cs typeface="Varela Round" pitchFamily="2" charset="-79"/>
              </a:rPr>
              <a:t> da </a:t>
            </a:r>
            <a:r>
              <a:rPr lang="en-US" sz="1300" dirty="0" err="1">
                <a:solidFill>
                  <a:srgbClr val="7030A0"/>
                </a:solidFill>
                <a:latin typeface="Varela Round" pitchFamily="2" charset="-79"/>
                <a:cs typeface="Varela Round" pitchFamily="2" charset="-79"/>
              </a:rPr>
              <a:t>Coordenação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Geral</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Inovação</a:t>
            </a:r>
            <a:r>
              <a:rPr lang="en-US" sz="1300" dirty="0">
                <a:solidFill>
                  <a:srgbClr val="7030A0"/>
                </a:solidFill>
                <a:latin typeface="Varela Round" pitchFamily="2" charset="-79"/>
                <a:cs typeface="Varela Round" pitchFamily="2" charset="-79"/>
              </a:rPr>
              <a:t> e </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Saúde</a:t>
            </a:r>
            <a:r>
              <a:rPr lang="en-US" sz="1300" dirty="0">
                <a:solidFill>
                  <a:srgbClr val="7030A0"/>
                </a:solidFill>
                <a:latin typeface="Varela Round" pitchFamily="2" charset="-79"/>
                <a:cs typeface="Varela Round" pitchFamily="2" charset="-79"/>
              </a:rPr>
              <a:t> da SEIDIGI pela </a:t>
            </a:r>
            <a:r>
              <a:rPr lang="en-US" sz="1300" dirty="0" err="1">
                <a:solidFill>
                  <a:srgbClr val="7030A0"/>
                </a:solidFill>
                <a:latin typeface="Varela Round" pitchFamily="2" charset="-79"/>
                <a:cs typeface="Varela Round" pitchFamily="2" charset="-79"/>
              </a:rPr>
              <a:t>parceria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execução</a:t>
            </a:r>
            <a:r>
              <a:rPr lang="en-US" sz="1300" dirty="0">
                <a:solidFill>
                  <a:srgbClr val="7030A0"/>
                </a:solidFill>
                <a:latin typeface="Varela Round" pitchFamily="2" charset="-79"/>
                <a:cs typeface="Varela Round" pitchFamily="2" charset="-79"/>
              </a:rPr>
              <a:t> e </a:t>
            </a:r>
            <a:r>
              <a:rPr lang="en-US" sz="1300" dirty="0" err="1">
                <a:solidFill>
                  <a:srgbClr val="7030A0"/>
                </a:solidFill>
                <a:latin typeface="Varela Round" pitchFamily="2" charset="-79"/>
                <a:cs typeface="Varela Round" pitchFamily="2" charset="-79"/>
              </a:rPr>
              <a:t>gestão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deste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projeto</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Agradecimento</a:t>
            </a:r>
            <a:r>
              <a:rPr lang="en-US" sz="1300" dirty="0">
                <a:solidFill>
                  <a:srgbClr val="7030A0"/>
                </a:solidFill>
                <a:latin typeface="Varela Round" pitchFamily="2" charset="-79"/>
                <a:cs typeface="Varela Round" pitchFamily="2" charset="-79"/>
              </a:rPr>
              <a:t> a TI/</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Clínica</a:t>
            </a:r>
            <a:r>
              <a:rPr lang="en-US" sz="1300" dirty="0">
                <a:solidFill>
                  <a:srgbClr val="7030A0"/>
                </a:solidFill>
                <a:latin typeface="Varela Round" pitchFamily="2" charset="-79"/>
                <a:cs typeface="Varela Round" pitchFamily="2" charset="-79"/>
              </a:rPr>
              <a:t> pela </a:t>
            </a:r>
            <a:r>
              <a:rPr lang="en-US" sz="1300" dirty="0" err="1">
                <a:solidFill>
                  <a:srgbClr val="7030A0"/>
                </a:solidFill>
                <a:latin typeface="Varela Round" pitchFamily="2" charset="-79"/>
                <a:cs typeface="Varela Round" pitchFamily="2" charset="-79"/>
              </a:rPr>
              <a:t>cessão</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várias</a:t>
            </a:r>
            <a:r>
              <a:rPr lang="en-US" sz="1300" dirty="0">
                <a:solidFill>
                  <a:srgbClr val="7030A0"/>
                </a:solidFill>
                <a:latin typeface="Varela Round" pitchFamily="2" charset="-79"/>
                <a:cs typeface="Varela Round" pitchFamily="2" charset="-79"/>
              </a:rPr>
              <a:t> horas de Juliana Matos para </a:t>
            </a:r>
            <a:r>
              <a:rPr lang="en-US" sz="1300" dirty="0" err="1">
                <a:solidFill>
                  <a:srgbClr val="7030A0"/>
                </a:solidFill>
                <a:latin typeface="Varela Round" pitchFamily="2" charset="-79"/>
                <a:cs typeface="Varela Round" pitchFamily="2" charset="-79"/>
              </a:rPr>
              <a:t>apoiar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na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atualização</a:t>
            </a:r>
            <a:r>
              <a:rPr lang="en-US" sz="1300" dirty="0">
                <a:solidFill>
                  <a:srgbClr val="7030A0"/>
                </a:solidFill>
                <a:latin typeface="Varela Round" pitchFamily="2" charset="-79"/>
                <a:cs typeface="Varela Round" pitchFamily="2" charset="-79"/>
              </a:rPr>
              <a:t> da OBM, </a:t>
            </a:r>
            <a:r>
              <a:rPr lang="en-US" sz="1300" dirty="0" err="1">
                <a:solidFill>
                  <a:srgbClr val="7030A0"/>
                </a:solidFill>
                <a:latin typeface="Varela Round" pitchFamily="2" charset="-79"/>
                <a:cs typeface="Varela Round" pitchFamily="2" charset="-79"/>
              </a:rPr>
              <a:t>bem</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como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pelas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contribuições</a:t>
            </a:r>
            <a:r>
              <a:rPr lang="en-US" sz="1300" dirty="0">
                <a:solidFill>
                  <a:srgbClr val="7030A0"/>
                </a:solidFill>
                <a:latin typeface="Varela Round" pitchFamily="2" charset="-79"/>
                <a:cs typeface="Varela Round" pitchFamily="2" charset="-79"/>
              </a:rPr>
              <a:t> da </a:t>
            </a:r>
            <a:r>
              <a:rPr lang="en-US" sz="1300" dirty="0" err="1">
                <a:solidFill>
                  <a:srgbClr val="7030A0"/>
                </a:solidFill>
                <a:latin typeface="Varela Round" pitchFamily="2" charset="-79"/>
                <a:cs typeface="Varela Round" pitchFamily="2" charset="-79"/>
              </a:rPr>
              <a:t>equipe</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liderada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por</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Diórgenes</a:t>
            </a:r>
            <a:r>
              <a:rPr lang="en-US" sz="1300" dirty="0">
                <a:solidFill>
                  <a:srgbClr val="7030A0"/>
                </a:solidFill>
                <a:latin typeface="Varela Round" pitchFamily="2" charset="-79"/>
                <a:cs typeface="Varela Round" pitchFamily="2" charset="-79"/>
              </a:rPr>
              <a:t>;</a:t>
            </a:r>
          </a:p>
          <a:p>
            <a:pPr>
              <a:spcBef>
                <a:spcPts val="1200"/>
              </a:spcBef>
              <a:buClr>
                <a:srgbClr val="7030A0"/>
              </a:buClr>
            </a:pPr>
            <a:r>
              <a:rPr lang="en-US" sz="1300" dirty="0" err="1">
                <a:solidFill>
                  <a:srgbClr val="7030A0"/>
                </a:solidFill>
                <a:latin typeface="Varela Round" pitchFamily="2" charset="-79"/>
                <a:cs typeface="Varela Round" pitchFamily="2" charset="-79"/>
              </a:rPr>
              <a:t>Perspectivas</a:t>
            </a:r>
            <a:r>
              <a:rPr lang="en-US" sz="1300" dirty="0">
                <a:solidFill>
                  <a:srgbClr val="7030A0"/>
                </a:solidFill>
                <a:latin typeface="Varela Round" pitchFamily="2" charset="-79"/>
                <a:cs typeface="Varela Round" pitchFamily="2" charset="-79"/>
              </a:rPr>
              <a:t> de </a:t>
            </a:r>
            <a:r>
              <a:rPr lang="en-US" sz="1300" dirty="0" err="1">
                <a:solidFill>
                  <a:srgbClr val="7030A0"/>
                </a:solidFill>
                <a:latin typeface="Varela Round" pitchFamily="2" charset="-79"/>
                <a:cs typeface="Varela Round" pitchFamily="2" charset="-79"/>
              </a:rPr>
              <a:t>mais</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trabalho</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em</a:t>
            </a:r>
            <a:r>
              <a:rPr lang="en-US" sz="1300" dirty="0">
                <a:solidFill>
                  <a:srgbClr val="7030A0"/>
                </a:solidFill>
                <a:latin typeface="Varela Round" pitchFamily="2" charset="-79"/>
                <a:cs typeface="Varela Round" pitchFamily="2" charset="-79"/>
              </a:rPr>
              <a:t> conjunto com a TI/</a:t>
            </a:r>
            <a:r>
              <a:rPr lang="en-US" sz="1300" dirty="0" err="1">
                <a:solidFill>
                  <a:srgbClr val="7030A0"/>
                </a:solidFill>
                <a:latin typeface="Varela Round" pitchFamily="2" charset="-79"/>
                <a:cs typeface="Varela Round" pitchFamily="2" charset="-79"/>
              </a:rPr>
              <a:t>Informática</a:t>
            </a:r>
            <a:r>
              <a:rPr lang="en-US" sz="1300" dirty="0">
                <a:solidFill>
                  <a:srgbClr val="7030A0"/>
                </a:solidFill>
                <a:latin typeface="Varela Round" pitchFamily="2" charset="-79"/>
                <a:cs typeface="Varela Round" pitchFamily="2" charset="-79"/>
              </a:rPr>
              <a:t> </a:t>
            </a:r>
            <a:r>
              <a:rPr lang="en-US" sz="1300" dirty="0" err="1">
                <a:solidFill>
                  <a:srgbClr val="7030A0"/>
                </a:solidFill>
                <a:latin typeface="Varela Round" pitchFamily="2" charset="-79"/>
                <a:cs typeface="Varela Round" pitchFamily="2" charset="-79"/>
              </a:rPr>
              <a:t>Clínica</a:t>
            </a:r>
            <a:r>
              <a:rPr lang="en-US" sz="1300" dirty="0">
                <a:solidFill>
                  <a:srgbClr val="7030A0"/>
                </a:solidFill>
                <a:latin typeface="Varela Round" pitchFamily="2" charset="-79"/>
                <a:cs typeface="Varela Round" pitchFamily="2" charset="-79"/>
              </a:rPr>
              <a:t>  do HSL.</a:t>
            </a:r>
          </a:p>
          <a:p>
            <a:pPr>
              <a:spcBef>
                <a:spcPts val="1200"/>
              </a:spcBef>
              <a:buClr>
                <a:srgbClr val="7030A0"/>
              </a:buClr>
            </a:pPr>
            <a:endParaRPr lang="en-US" sz="1300" b="1" dirty="0">
              <a:solidFill>
                <a:srgbClr val="7030A0"/>
              </a:solidFill>
              <a:latin typeface="Varela Round" pitchFamily="2" charset="-79"/>
              <a:cs typeface="Varela Round" pitchFamily="2" charset="-79"/>
            </a:endParaRPr>
          </a:p>
          <a:p>
            <a:pPr>
              <a:spcBef>
                <a:spcPts val="1200"/>
              </a:spcBef>
              <a:buClr>
                <a:srgbClr val="7030A0"/>
              </a:buClr>
            </a:pPr>
            <a:endParaRPr lang="en-US" b="1" dirty="0">
              <a:solidFill>
                <a:srgbClr val="7030A0"/>
              </a:solidFill>
              <a:latin typeface="Varela Round" pitchFamily="2" charset="-79"/>
              <a:cs typeface="Varela Round" pitchFamily="2" charset="-79"/>
            </a:endParaRP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2042040" y="297626"/>
            <a:ext cx="4126451" cy="553998"/>
          </a:xfrm>
          <a:prstGeom prst="rect">
            <a:avLst/>
          </a:prstGeom>
          <a:noFill/>
        </p:spPr>
        <p:txBody>
          <a:bodyPr wrap="none" rtlCol="0">
            <a:spAutoFit/>
          </a:bodyPr>
          <a:lstStyle/>
          <a:p>
            <a:r>
              <a:rPr lang="en-BR" sz="3000" dirty="0">
                <a:solidFill>
                  <a:srgbClr val="7030A0"/>
                </a:solidFill>
                <a:latin typeface="Varela Round" pitchFamily="2" charset="-79"/>
                <a:cs typeface="Varela Round" pitchFamily="2" charset="-79"/>
              </a:rPr>
              <a:t>Considerações Finais </a:t>
            </a:r>
          </a:p>
        </p:txBody>
      </p:sp>
      <p:grpSp>
        <p:nvGrpSpPr>
          <p:cNvPr id="2" name="Google Shape;73;p15">
            <a:extLst>
              <a:ext uri="{FF2B5EF4-FFF2-40B4-BE49-F238E27FC236}">
                <a16:creationId xmlns:a16="http://schemas.microsoft.com/office/drawing/2014/main" id="{EDE341C8-2C8E-8457-C27D-AD94AB8ED07E}"/>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E2AEC2EC-7DA7-8776-5089-13187423ACC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1DD2509-8F21-7208-738B-BE864015DA7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FF5D2A8C-1231-2575-3AE2-2C83AB158B9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987F46B0-C24C-5A04-ADD6-EC418AF4821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43729487-E35D-1DBA-E3A7-9549EE9AC18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773A23F4-F78C-59B9-EE18-1C373FF70A0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5C741E4F-0FBD-D57F-715D-FB3F41DB9783}"/>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06869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sp>
        <p:nvSpPr>
          <p:cNvPr id="12" name="Title 1">
            <a:extLst>
              <a:ext uri="{FF2B5EF4-FFF2-40B4-BE49-F238E27FC236}">
                <a16:creationId xmlns:a16="http://schemas.microsoft.com/office/drawing/2014/main" id="{EE7831C6-D546-7ECD-6BD1-2AD623F7E33A}"/>
              </a:ext>
            </a:extLst>
          </p:cNvPr>
          <p:cNvSpPr txBox="1">
            <a:spLocks/>
          </p:cNvSpPr>
          <p:nvPr/>
        </p:nvSpPr>
        <p:spPr>
          <a:xfrm>
            <a:off x="546371" y="53812"/>
            <a:ext cx="8324557" cy="512318"/>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9pPr>
          </a:lstStyle>
          <a:p>
            <a:pPr defTabSz="685800"/>
            <a:r>
              <a:rPr lang="en-US" sz="2100" b="1">
                <a:solidFill>
                  <a:schemeClr val="accent5">
                    <a:lumMod val="75000"/>
                  </a:schemeClr>
                </a:solidFill>
                <a:latin typeface="Raleway Medium"/>
              </a:rPr>
              <a:t>Overview DAK HSL - </a:t>
            </a:r>
            <a:r>
              <a:rPr lang="en-US" sz="2100" b="1" err="1">
                <a:solidFill>
                  <a:schemeClr val="accent5">
                    <a:lumMod val="75000"/>
                  </a:schemeClr>
                </a:solidFill>
                <a:latin typeface="Raleway Medium"/>
              </a:rPr>
              <a:t>Hipertensão</a:t>
            </a:r>
            <a:r>
              <a:rPr lang="en-US" sz="2100" b="1">
                <a:solidFill>
                  <a:schemeClr val="accent5">
                    <a:lumMod val="75000"/>
                  </a:schemeClr>
                </a:solidFill>
                <a:latin typeface="Raleway Medium"/>
              </a:rPr>
              <a:t> Arterial</a:t>
            </a:r>
            <a:endParaRPr lang="en-BR" sz="2100" b="1">
              <a:solidFill>
                <a:schemeClr val="accent5">
                  <a:lumMod val="75000"/>
                </a:schemeClr>
              </a:solidFill>
              <a:latin typeface="Raleway Medium"/>
            </a:endParaRPr>
          </a:p>
        </p:txBody>
      </p:sp>
      <p:pic>
        <p:nvPicPr>
          <p:cNvPr id="11" name="Imagem 10" descr="Interface gráfica do usuário&#10;&#10;Descrição gerada automaticamente">
            <a:extLst>
              <a:ext uri="{FF2B5EF4-FFF2-40B4-BE49-F238E27FC236}">
                <a16:creationId xmlns:a16="http://schemas.microsoft.com/office/drawing/2014/main" id="{6BA06DF6-E582-7AB0-3A83-E4A97C2E773C}"/>
              </a:ext>
            </a:extLst>
          </p:cNvPr>
          <p:cNvPicPr>
            <a:picLocks noChangeAspect="1"/>
          </p:cNvPicPr>
          <p:nvPr/>
        </p:nvPicPr>
        <p:blipFill>
          <a:blip r:embed="rId3"/>
          <a:stretch>
            <a:fillRect/>
          </a:stretch>
        </p:blipFill>
        <p:spPr>
          <a:xfrm>
            <a:off x="778864" y="569486"/>
            <a:ext cx="8031188" cy="3795774"/>
          </a:xfrm>
          <a:prstGeom prst="rect">
            <a:avLst/>
          </a:prstGeom>
        </p:spPr>
      </p:pic>
      <p:grpSp>
        <p:nvGrpSpPr>
          <p:cNvPr id="2" name="Google Shape;73;p15">
            <a:extLst>
              <a:ext uri="{FF2B5EF4-FFF2-40B4-BE49-F238E27FC236}">
                <a16:creationId xmlns:a16="http://schemas.microsoft.com/office/drawing/2014/main" id="{4BD99ED5-15D3-C71A-8EB2-6159E0CCBF98}"/>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A23014D8-475A-7EE2-389B-4D2AAAF5448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ECD7D10F-F7D4-D518-A067-9FF4ED3C5346}"/>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C8AF0E84-5EFF-9D60-872E-16C2FF94F32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p15">
                <a:extLst>
                  <a:ext uri="{FF2B5EF4-FFF2-40B4-BE49-F238E27FC236}">
                    <a16:creationId xmlns:a16="http://schemas.microsoft.com/office/drawing/2014/main" id="{675541BF-63AB-2BAB-7A61-912C491D92F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9" name="Google Shape;78;p15">
                <a:extLst>
                  <a:ext uri="{FF2B5EF4-FFF2-40B4-BE49-F238E27FC236}">
                    <a16:creationId xmlns:a16="http://schemas.microsoft.com/office/drawing/2014/main" id="{CCCD1CFB-553A-E4DF-38A4-102C8462F4B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5" name="Google Shape;79;p15">
              <a:extLst>
                <a:ext uri="{FF2B5EF4-FFF2-40B4-BE49-F238E27FC236}">
                  <a16:creationId xmlns:a16="http://schemas.microsoft.com/office/drawing/2014/main" id="{92BEB48F-8109-F183-E7E7-E5193390B64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6E2B84C1-D7A4-E3C4-89F5-DC234541B40B}"/>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121736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10;&#10;Descrição gerada automaticamente">
            <a:extLst>
              <a:ext uri="{FF2B5EF4-FFF2-40B4-BE49-F238E27FC236}">
                <a16:creationId xmlns:a16="http://schemas.microsoft.com/office/drawing/2014/main" id="{6DEA085F-E35E-83F3-0C43-0A8D18AA664A}"/>
              </a:ext>
            </a:extLst>
          </p:cNvPr>
          <p:cNvPicPr>
            <a:picLocks noChangeAspect="1"/>
          </p:cNvPicPr>
          <p:nvPr/>
        </p:nvPicPr>
        <p:blipFill>
          <a:blip r:embed="rId3"/>
          <a:stretch>
            <a:fillRect/>
          </a:stretch>
        </p:blipFill>
        <p:spPr>
          <a:xfrm>
            <a:off x="121007" y="115623"/>
            <a:ext cx="8735928" cy="653950"/>
          </a:xfrm>
          <a:prstGeom prst="rect">
            <a:avLst/>
          </a:prstGeom>
        </p:spPr>
      </p:pic>
      <p:pic>
        <p:nvPicPr>
          <p:cNvPr id="4" name="Imagem 3" descr="Interface gráfica do usuário, Texto, Aplicativo, Email&#10;&#10;Descrição gerada automaticamente">
            <a:extLst>
              <a:ext uri="{FF2B5EF4-FFF2-40B4-BE49-F238E27FC236}">
                <a16:creationId xmlns:a16="http://schemas.microsoft.com/office/drawing/2014/main" id="{15464C54-B067-2068-B9B9-0E96B4247DA6}"/>
              </a:ext>
            </a:extLst>
          </p:cNvPr>
          <p:cNvPicPr>
            <a:picLocks noChangeAspect="1"/>
          </p:cNvPicPr>
          <p:nvPr/>
        </p:nvPicPr>
        <p:blipFill>
          <a:blip r:embed="rId4"/>
          <a:stretch>
            <a:fillRect/>
          </a:stretch>
        </p:blipFill>
        <p:spPr>
          <a:xfrm>
            <a:off x="1590130" y="883123"/>
            <a:ext cx="5998523" cy="3646764"/>
          </a:xfrm>
          <a:prstGeom prst="rect">
            <a:avLst/>
          </a:prstGeom>
        </p:spPr>
      </p:pic>
      <p:pic>
        <p:nvPicPr>
          <p:cNvPr id="5" name="Imagem 4"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5"/>
          <a:stretch>
            <a:fillRect/>
          </a:stretch>
        </p:blipFill>
        <p:spPr>
          <a:xfrm>
            <a:off x="1637909" y="4643437"/>
            <a:ext cx="1064419" cy="407194"/>
          </a:xfrm>
          <a:prstGeom prst="rect">
            <a:avLst/>
          </a:prstGeom>
        </p:spPr>
      </p:pic>
      <p:pic>
        <p:nvPicPr>
          <p:cNvPr id="7" name="Imagem 6">
            <a:extLst>
              <a:ext uri="{FF2B5EF4-FFF2-40B4-BE49-F238E27FC236}">
                <a16:creationId xmlns:a16="http://schemas.microsoft.com/office/drawing/2014/main" id="{6F4CED84-3D60-492A-6231-3E7C1015894A}"/>
              </a:ext>
            </a:extLst>
          </p:cNvPr>
          <p:cNvPicPr>
            <a:picLocks noChangeAspect="1"/>
          </p:cNvPicPr>
          <p:nvPr/>
        </p:nvPicPr>
        <p:blipFill>
          <a:blip r:embed="rId6"/>
          <a:stretch>
            <a:fillRect/>
          </a:stretch>
        </p:blipFill>
        <p:spPr>
          <a:xfrm>
            <a:off x="2702328" y="4643437"/>
            <a:ext cx="2821781" cy="350044"/>
          </a:xfrm>
          <a:prstGeom prst="rect">
            <a:avLst/>
          </a:prstGeom>
        </p:spPr>
      </p:pic>
      <p:pic>
        <p:nvPicPr>
          <p:cNvPr id="9" name="Imagem 8"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7"/>
          <a:stretch>
            <a:fillRect/>
          </a:stretch>
        </p:blipFill>
        <p:spPr>
          <a:xfrm>
            <a:off x="5631265" y="4643437"/>
            <a:ext cx="1957388" cy="407194"/>
          </a:xfrm>
          <a:prstGeom prst="rect">
            <a:avLst/>
          </a:prstGeom>
        </p:spPr>
      </p:pic>
      <p:grpSp>
        <p:nvGrpSpPr>
          <p:cNvPr id="2" name="Google Shape;73;p15">
            <a:extLst>
              <a:ext uri="{FF2B5EF4-FFF2-40B4-BE49-F238E27FC236}">
                <a16:creationId xmlns:a16="http://schemas.microsoft.com/office/drawing/2014/main" id="{1C5390C9-D08E-D890-8F41-D3055A5DB643}"/>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E8DFEB0F-8A30-AD5A-9F39-2CC66D6A0D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3A0FCAB-63DF-6007-C3B1-0A437C9A6ECF}"/>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7F233607-66F0-9077-94FA-F9D6C4D6F06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2312A3F3-EFB8-8037-9F7D-E78B6C55269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6AE183B1-C4E1-7766-1EA0-18680790800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83CA4EEC-6BA6-3C10-7557-CDF90A55F0B2}"/>
                </a:ext>
              </a:extLst>
            </p:cNvPr>
            <p:cNvPicPr preferRelativeResize="0"/>
            <p:nvPr/>
          </p:nvPicPr>
          <p:blipFill>
            <a:blip r:embed="rId8">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635E0815-BB88-4EFA-ED71-590C7758B3F9}"/>
                </a:ext>
              </a:extLst>
            </p:cNvPr>
            <p:cNvPicPr preferRelativeResize="0"/>
            <p:nvPr/>
          </p:nvPicPr>
          <p:blipFill>
            <a:blip r:embed="rId9">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84885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23E013FF-00C2-2138-8AC8-67D8EEE45FA6}"/>
              </a:ext>
            </a:extLst>
          </p:cNvPr>
          <p:cNvPicPr>
            <a:picLocks noChangeAspect="1"/>
          </p:cNvPicPr>
          <p:nvPr/>
        </p:nvPicPr>
        <p:blipFill>
          <a:blip r:embed="rId2"/>
          <a:stretch>
            <a:fillRect/>
          </a:stretch>
        </p:blipFill>
        <p:spPr>
          <a:xfrm>
            <a:off x="270075" y="128870"/>
            <a:ext cx="8476244" cy="578094"/>
          </a:xfrm>
          <a:prstGeom prst="rect">
            <a:avLst/>
          </a:prstGeom>
        </p:spPr>
      </p:pic>
      <p:pic>
        <p:nvPicPr>
          <p:cNvPr id="3" name="Imagem 2" descr="Uma imagem contendo Texto&#10;&#10;Descrição gerada automaticamente">
            <a:extLst>
              <a:ext uri="{FF2B5EF4-FFF2-40B4-BE49-F238E27FC236}">
                <a16:creationId xmlns:a16="http://schemas.microsoft.com/office/drawing/2014/main" id="{756745FC-2B07-3031-370E-FEB1D12D6564}"/>
              </a:ext>
            </a:extLst>
          </p:cNvPr>
          <p:cNvPicPr>
            <a:picLocks noChangeAspect="1"/>
          </p:cNvPicPr>
          <p:nvPr/>
        </p:nvPicPr>
        <p:blipFill>
          <a:blip r:embed="rId3"/>
          <a:stretch>
            <a:fillRect/>
          </a:stretch>
        </p:blipFill>
        <p:spPr>
          <a:xfrm>
            <a:off x="173677" y="1385237"/>
            <a:ext cx="4566062" cy="2551155"/>
          </a:xfrm>
          <a:prstGeom prst="rect">
            <a:avLst/>
          </a:prstGeom>
        </p:spPr>
      </p:pic>
      <p:pic>
        <p:nvPicPr>
          <p:cNvPr id="4" name="Imagem 3" descr="Tabela&#10;&#10;Descrição gerada automaticamente">
            <a:extLst>
              <a:ext uri="{FF2B5EF4-FFF2-40B4-BE49-F238E27FC236}">
                <a16:creationId xmlns:a16="http://schemas.microsoft.com/office/drawing/2014/main" id="{33546C2C-C39E-3448-C680-EC8B637B92BB}"/>
              </a:ext>
            </a:extLst>
          </p:cNvPr>
          <p:cNvPicPr>
            <a:picLocks noChangeAspect="1"/>
          </p:cNvPicPr>
          <p:nvPr/>
        </p:nvPicPr>
        <p:blipFill>
          <a:blip r:embed="rId4"/>
          <a:stretch>
            <a:fillRect/>
          </a:stretch>
        </p:blipFill>
        <p:spPr>
          <a:xfrm>
            <a:off x="5229040" y="754213"/>
            <a:ext cx="3400796" cy="1707869"/>
          </a:xfrm>
          <a:prstGeom prst="rect">
            <a:avLst/>
          </a:prstGeom>
        </p:spPr>
      </p:pic>
      <p:pic>
        <p:nvPicPr>
          <p:cNvPr id="5" name="Imagem 4" descr="Tabela&#10;&#10;Descrição gerada automaticamente">
            <a:extLst>
              <a:ext uri="{FF2B5EF4-FFF2-40B4-BE49-F238E27FC236}">
                <a16:creationId xmlns:a16="http://schemas.microsoft.com/office/drawing/2014/main" id="{D7DC40BA-7172-D449-51C6-19623D42A49F}"/>
              </a:ext>
            </a:extLst>
          </p:cNvPr>
          <p:cNvPicPr>
            <a:picLocks noChangeAspect="1"/>
          </p:cNvPicPr>
          <p:nvPr/>
        </p:nvPicPr>
        <p:blipFill>
          <a:blip r:embed="rId5"/>
          <a:stretch>
            <a:fillRect/>
          </a:stretch>
        </p:blipFill>
        <p:spPr>
          <a:xfrm>
            <a:off x="5199352" y="2462082"/>
            <a:ext cx="3430484" cy="2129054"/>
          </a:xfrm>
          <a:prstGeom prst="rect">
            <a:avLst/>
          </a:prstGeom>
        </p:spPr>
      </p:pic>
      <p:pic>
        <p:nvPicPr>
          <p:cNvPr id="6" name="Imagem 5"/>
          <p:cNvPicPr>
            <a:picLocks noChangeAspect="1"/>
          </p:cNvPicPr>
          <p:nvPr/>
        </p:nvPicPr>
        <p:blipFill>
          <a:blip r:embed="rId6"/>
          <a:stretch>
            <a:fillRect/>
          </a:stretch>
        </p:blipFill>
        <p:spPr>
          <a:xfrm>
            <a:off x="1763109" y="4736557"/>
            <a:ext cx="5953260" cy="406943"/>
          </a:xfrm>
          <a:prstGeom prst="rect">
            <a:avLst/>
          </a:prstGeom>
        </p:spPr>
      </p:pic>
      <p:grpSp>
        <p:nvGrpSpPr>
          <p:cNvPr id="7" name="Google Shape;73;p15">
            <a:extLst>
              <a:ext uri="{FF2B5EF4-FFF2-40B4-BE49-F238E27FC236}">
                <a16:creationId xmlns:a16="http://schemas.microsoft.com/office/drawing/2014/main" id="{1A9E9517-2A02-B368-C002-1E4F302380F9}"/>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0C05810-19F0-ECB0-F6B8-871A17C0DAEB}"/>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F18F81F9-17B2-17EE-A19D-61A14C714B2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464D3792-5FE6-8FEF-B592-BCF57B21BF4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65BA6771-9652-E45B-12BB-9BC688F4FC0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50650737-7209-40F7-221B-6D769E6BD9B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FFAFD7AE-C4A0-1E8A-69CF-FAF128A8DF63}"/>
                </a:ext>
              </a:extLst>
            </p:cNvPr>
            <p:cNvPicPr preferRelativeResize="0"/>
            <p:nvPr/>
          </p:nvPicPr>
          <p:blipFill>
            <a:blip r:embed="rId7">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69758355-1FB7-C555-5812-7EA7DFCA152B}"/>
                </a:ext>
              </a:extLst>
            </p:cNvPr>
            <p:cNvPicPr preferRelativeResize="0"/>
            <p:nvPr/>
          </p:nvPicPr>
          <p:blipFill>
            <a:blip r:embed="rId8">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433664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10;&#10;Descrição gerada automaticamente">
            <a:extLst>
              <a:ext uri="{FF2B5EF4-FFF2-40B4-BE49-F238E27FC236}">
                <a16:creationId xmlns:a16="http://schemas.microsoft.com/office/drawing/2014/main" id="{CB2337F5-388A-AF1D-6815-7700B45ADA36}"/>
              </a:ext>
            </a:extLst>
          </p:cNvPr>
          <p:cNvPicPr>
            <a:picLocks noChangeAspect="1"/>
          </p:cNvPicPr>
          <p:nvPr/>
        </p:nvPicPr>
        <p:blipFill>
          <a:blip r:embed="rId2"/>
          <a:stretch>
            <a:fillRect/>
          </a:stretch>
        </p:blipFill>
        <p:spPr>
          <a:xfrm>
            <a:off x="433449" y="251991"/>
            <a:ext cx="8269679" cy="564797"/>
          </a:xfrm>
          <a:prstGeom prst="rect">
            <a:avLst/>
          </a:prstGeom>
        </p:spPr>
      </p:pic>
      <p:pic>
        <p:nvPicPr>
          <p:cNvPr id="3" name="Imagem 2" descr="Interface gráfica do usuário, Texto, Aplicativo, Email&#10;&#10;Descrição gerada automaticamente">
            <a:extLst>
              <a:ext uri="{FF2B5EF4-FFF2-40B4-BE49-F238E27FC236}">
                <a16:creationId xmlns:a16="http://schemas.microsoft.com/office/drawing/2014/main" id="{499DB70E-8221-9537-1F4F-415336DBA198}"/>
              </a:ext>
            </a:extLst>
          </p:cNvPr>
          <p:cNvPicPr>
            <a:picLocks noChangeAspect="1"/>
          </p:cNvPicPr>
          <p:nvPr/>
        </p:nvPicPr>
        <p:blipFill>
          <a:blip r:embed="rId3"/>
          <a:stretch>
            <a:fillRect/>
          </a:stretch>
        </p:blipFill>
        <p:spPr>
          <a:xfrm>
            <a:off x="1276535" y="1044528"/>
            <a:ext cx="7157543" cy="3112475"/>
          </a:xfrm>
          <a:prstGeom prst="rect">
            <a:avLst/>
          </a:prstGeom>
        </p:spPr>
      </p:pic>
      <p:pic>
        <p:nvPicPr>
          <p:cNvPr id="4" name="Imagem 3"/>
          <p:cNvPicPr>
            <a:picLocks noChangeAspect="1"/>
          </p:cNvPicPr>
          <p:nvPr/>
        </p:nvPicPr>
        <p:blipFill>
          <a:blip r:embed="rId4"/>
          <a:stretch>
            <a:fillRect/>
          </a:stretch>
        </p:blipFill>
        <p:spPr>
          <a:xfrm>
            <a:off x="1591658" y="4636693"/>
            <a:ext cx="5953260" cy="406943"/>
          </a:xfrm>
          <a:prstGeom prst="rect">
            <a:avLst/>
          </a:prstGeom>
        </p:spPr>
      </p:pic>
      <p:grpSp>
        <p:nvGrpSpPr>
          <p:cNvPr id="5" name="Google Shape;73;p15">
            <a:extLst>
              <a:ext uri="{FF2B5EF4-FFF2-40B4-BE49-F238E27FC236}">
                <a16:creationId xmlns:a16="http://schemas.microsoft.com/office/drawing/2014/main" id="{047F77DD-DFFC-6BA3-09C1-D18AD08CB3C9}"/>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E32E26B4-6A97-3A6D-A1FE-E94334002CB1}"/>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E8B3CA1-AEBA-FC7F-BBBA-8CF018976A01}"/>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9940981B-C1E6-BCE3-B713-E2868DDE810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70CDFC00-FF25-F9AD-DEDF-1DBBA578EF8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F2B555A7-1A94-25EB-477E-EA98D1A3D4A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D760A4B2-6855-CBC7-E1AC-2998DAF2952A}"/>
                </a:ext>
              </a:extLst>
            </p:cNvPr>
            <p:cNvPicPr preferRelativeResize="0"/>
            <p:nvPr/>
          </p:nvPicPr>
          <p:blipFill>
            <a:blip r:embed="rId5">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B5258A26-F2A9-24DC-10AF-0B6128482ED8}"/>
                </a:ext>
              </a:extLst>
            </p:cNvPr>
            <p:cNvPicPr preferRelativeResize="0"/>
            <p:nvPr/>
          </p:nvPicPr>
          <p:blipFill>
            <a:blip r:embed="rId6">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091148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 Texto&#10;&#10;Descrição gerada automaticamente">
            <a:extLst>
              <a:ext uri="{FF2B5EF4-FFF2-40B4-BE49-F238E27FC236}">
                <a16:creationId xmlns:a16="http://schemas.microsoft.com/office/drawing/2014/main" id="{8EFB1DF7-8E3F-1065-A90E-38A4DCBF90A1}"/>
              </a:ext>
            </a:extLst>
          </p:cNvPr>
          <p:cNvPicPr>
            <a:picLocks noChangeAspect="1"/>
          </p:cNvPicPr>
          <p:nvPr/>
        </p:nvPicPr>
        <p:blipFill>
          <a:blip r:embed="rId3"/>
          <a:stretch>
            <a:fillRect/>
          </a:stretch>
        </p:blipFill>
        <p:spPr>
          <a:xfrm>
            <a:off x="314696" y="244367"/>
            <a:ext cx="8395854" cy="572622"/>
          </a:xfrm>
          <a:prstGeom prst="rect">
            <a:avLst/>
          </a:prstGeom>
        </p:spPr>
      </p:pic>
      <p:pic>
        <p:nvPicPr>
          <p:cNvPr id="4" name="Imagem 3" descr="Diagrama&#10;&#10;Descrição gerada automaticamente">
            <a:extLst>
              <a:ext uri="{FF2B5EF4-FFF2-40B4-BE49-F238E27FC236}">
                <a16:creationId xmlns:a16="http://schemas.microsoft.com/office/drawing/2014/main" id="{4E0940D1-77D8-CC56-EF15-42D371007DE8}"/>
              </a:ext>
            </a:extLst>
          </p:cNvPr>
          <p:cNvPicPr>
            <a:picLocks noChangeAspect="1"/>
          </p:cNvPicPr>
          <p:nvPr/>
        </p:nvPicPr>
        <p:blipFill>
          <a:blip r:embed="rId4"/>
          <a:stretch>
            <a:fillRect/>
          </a:stretch>
        </p:blipFill>
        <p:spPr>
          <a:xfrm>
            <a:off x="4263242" y="816988"/>
            <a:ext cx="4447309" cy="1913225"/>
          </a:xfrm>
          <a:prstGeom prst="rect">
            <a:avLst/>
          </a:prstGeom>
        </p:spPr>
      </p:pic>
      <p:pic>
        <p:nvPicPr>
          <p:cNvPr id="5" name="Imagem 4" descr="Diagrama&#10;&#10;Descrição gerada automaticamente">
            <a:extLst>
              <a:ext uri="{FF2B5EF4-FFF2-40B4-BE49-F238E27FC236}">
                <a16:creationId xmlns:a16="http://schemas.microsoft.com/office/drawing/2014/main" id="{57587CC0-A3A5-4581-E408-1867C1453293}"/>
              </a:ext>
            </a:extLst>
          </p:cNvPr>
          <p:cNvPicPr>
            <a:picLocks noChangeAspect="1"/>
          </p:cNvPicPr>
          <p:nvPr/>
        </p:nvPicPr>
        <p:blipFill>
          <a:blip r:embed="rId5"/>
          <a:stretch>
            <a:fillRect/>
          </a:stretch>
        </p:blipFill>
        <p:spPr>
          <a:xfrm>
            <a:off x="4263241" y="2743297"/>
            <a:ext cx="4447310" cy="1693913"/>
          </a:xfrm>
          <a:prstGeom prst="rect">
            <a:avLst/>
          </a:prstGeom>
        </p:spPr>
      </p:pic>
      <p:pic>
        <p:nvPicPr>
          <p:cNvPr id="3" name="Imagem 2"/>
          <p:cNvPicPr>
            <a:picLocks noChangeAspect="1"/>
          </p:cNvPicPr>
          <p:nvPr/>
        </p:nvPicPr>
        <p:blipFill>
          <a:blip r:embed="rId6"/>
          <a:stretch>
            <a:fillRect/>
          </a:stretch>
        </p:blipFill>
        <p:spPr>
          <a:xfrm>
            <a:off x="314696" y="2019623"/>
            <a:ext cx="3934073" cy="1635056"/>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7"/>
          <a:stretch>
            <a:fillRect/>
          </a:stretch>
        </p:blipFill>
        <p:spPr>
          <a:xfrm>
            <a:off x="1669561" y="4656522"/>
            <a:ext cx="1064419" cy="407194"/>
          </a:xfrm>
          <a:prstGeom prst="rect">
            <a:avLst/>
          </a:prstGeom>
        </p:spPr>
      </p:pic>
      <p:pic>
        <p:nvPicPr>
          <p:cNvPr id="11" name="Imagem 10">
            <a:extLst>
              <a:ext uri="{FF2B5EF4-FFF2-40B4-BE49-F238E27FC236}">
                <a16:creationId xmlns:a16="http://schemas.microsoft.com/office/drawing/2014/main" id="{6F4CED84-3D60-492A-6231-3E7C1015894A}"/>
              </a:ext>
            </a:extLst>
          </p:cNvPr>
          <p:cNvPicPr>
            <a:picLocks noChangeAspect="1"/>
          </p:cNvPicPr>
          <p:nvPr/>
        </p:nvPicPr>
        <p:blipFill>
          <a:blip r:embed="rId8"/>
          <a:stretch>
            <a:fillRect/>
          </a:stretch>
        </p:blipFill>
        <p:spPr>
          <a:xfrm>
            <a:off x="2733980" y="4656522"/>
            <a:ext cx="2821781" cy="350044"/>
          </a:xfrm>
          <a:prstGeom prst="rect">
            <a:avLst/>
          </a:prstGeom>
        </p:spPr>
      </p:pic>
      <p:pic>
        <p:nvPicPr>
          <p:cNvPr id="12" name="Imagem 11"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9"/>
          <a:stretch>
            <a:fillRect/>
          </a:stretch>
        </p:blipFill>
        <p:spPr>
          <a:xfrm>
            <a:off x="5662917" y="4656522"/>
            <a:ext cx="1957388" cy="407194"/>
          </a:xfrm>
          <a:prstGeom prst="rect">
            <a:avLst/>
          </a:prstGeom>
        </p:spPr>
      </p:pic>
      <p:grpSp>
        <p:nvGrpSpPr>
          <p:cNvPr id="6" name="Google Shape;73;p15">
            <a:extLst>
              <a:ext uri="{FF2B5EF4-FFF2-40B4-BE49-F238E27FC236}">
                <a16:creationId xmlns:a16="http://schemas.microsoft.com/office/drawing/2014/main" id="{4F8AC64E-FB2E-178D-472E-512BED578018}"/>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AA3B63EE-F740-385B-755F-EF5D334D22C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8CF33F5E-CF87-2C08-551C-0AFFBD3A597B}"/>
                </a:ext>
              </a:extLst>
            </p:cNvPr>
            <p:cNvGrpSpPr/>
            <p:nvPr/>
          </p:nvGrpSpPr>
          <p:grpSpPr>
            <a:xfrm>
              <a:off x="5592275" y="4645600"/>
              <a:ext cx="1343375" cy="533264"/>
              <a:chOff x="7676800" y="4493200"/>
              <a:chExt cx="1343375" cy="533264"/>
            </a:xfrm>
          </p:grpSpPr>
          <p:sp>
            <p:nvSpPr>
              <p:cNvPr id="14" name="Google Shape;76;p15">
                <a:extLst>
                  <a:ext uri="{FF2B5EF4-FFF2-40B4-BE49-F238E27FC236}">
                    <a16:creationId xmlns:a16="http://schemas.microsoft.com/office/drawing/2014/main" id="{BFB4E703-5AA6-1F7E-9FA5-59FBDAF0025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15">
                <a:extLst>
                  <a:ext uri="{FF2B5EF4-FFF2-40B4-BE49-F238E27FC236}">
                    <a16:creationId xmlns:a16="http://schemas.microsoft.com/office/drawing/2014/main" id="{2FD6A1D9-0761-2A0D-7B6A-1BAF981D70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6" name="Google Shape;78;p15">
                <a:extLst>
                  <a:ext uri="{FF2B5EF4-FFF2-40B4-BE49-F238E27FC236}">
                    <a16:creationId xmlns:a16="http://schemas.microsoft.com/office/drawing/2014/main" id="{38D9355B-909E-CABB-6DF0-2A31F34CF73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D8DCBBFF-6321-FAA3-CB9F-9ADEC27A5C29}"/>
                </a:ext>
              </a:extLst>
            </p:cNvPr>
            <p:cNvPicPr preferRelativeResize="0"/>
            <p:nvPr/>
          </p:nvPicPr>
          <p:blipFill>
            <a:blip r:embed="rId10">
              <a:alphaModFix/>
            </a:blip>
            <a:stretch>
              <a:fillRect/>
            </a:stretch>
          </p:blipFill>
          <p:spPr>
            <a:xfrm>
              <a:off x="4079400" y="4645612"/>
              <a:ext cx="1360476" cy="366650"/>
            </a:xfrm>
            <a:prstGeom prst="rect">
              <a:avLst/>
            </a:prstGeom>
            <a:noFill/>
            <a:ln>
              <a:noFill/>
            </a:ln>
          </p:spPr>
        </p:pic>
        <p:pic>
          <p:nvPicPr>
            <p:cNvPr id="13" name="Google Shape;80;p15">
              <a:extLst>
                <a:ext uri="{FF2B5EF4-FFF2-40B4-BE49-F238E27FC236}">
                  <a16:creationId xmlns:a16="http://schemas.microsoft.com/office/drawing/2014/main" id="{31750F88-B8E3-F257-94FC-7D05F58BD79D}"/>
                </a:ext>
              </a:extLst>
            </p:cNvPr>
            <p:cNvPicPr preferRelativeResize="0"/>
            <p:nvPr/>
          </p:nvPicPr>
          <p:blipFill>
            <a:blip r:embed="rId11">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20918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 Texto&#10;&#10;Descrição gerada automaticamente">
            <a:extLst>
              <a:ext uri="{FF2B5EF4-FFF2-40B4-BE49-F238E27FC236}">
                <a16:creationId xmlns:a16="http://schemas.microsoft.com/office/drawing/2014/main" id="{42755C4C-3EB0-8EA7-473F-DF75CC8A01A9}"/>
              </a:ext>
            </a:extLst>
          </p:cNvPr>
          <p:cNvPicPr>
            <a:picLocks noChangeAspect="1"/>
          </p:cNvPicPr>
          <p:nvPr/>
        </p:nvPicPr>
        <p:blipFill>
          <a:blip r:embed="rId2"/>
          <a:stretch>
            <a:fillRect/>
          </a:stretch>
        </p:blipFill>
        <p:spPr>
          <a:xfrm>
            <a:off x="223396" y="140160"/>
            <a:ext cx="8676015" cy="597185"/>
          </a:xfrm>
          <a:prstGeom prst="rect">
            <a:avLst/>
          </a:prstGeom>
        </p:spPr>
      </p:pic>
      <p:pic>
        <p:nvPicPr>
          <p:cNvPr id="3" name="Imagem 2" descr="Tabela&#10;&#10;Descrição gerada automaticamente">
            <a:extLst>
              <a:ext uri="{FF2B5EF4-FFF2-40B4-BE49-F238E27FC236}">
                <a16:creationId xmlns:a16="http://schemas.microsoft.com/office/drawing/2014/main" id="{5FEA2FC6-DEF3-E4AC-BC42-FA2894BFFCE9}"/>
              </a:ext>
            </a:extLst>
          </p:cNvPr>
          <p:cNvPicPr>
            <a:picLocks noChangeAspect="1"/>
          </p:cNvPicPr>
          <p:nvPr/>
        </p:nvPicPr>
        <p:blipFill>
          <a:blip r:embed="rId3"/>
          <a:stretch>
            <a:fillRect/>
          </a:stretch>
        </p:blipFill>
        <p:spPr>
          <a:xfrm>
            <a:off x="93375" y="1210887"/>
            <a:ext cx="8936056" cy="2419421"/>
          </a:xfrm>
          <a:prstGeom prst="rect">
            <a:avLst/>
          </a:prstGeom>
        </p:spPr>
      </p:pic>
      <p:pic>
        <p:nvPicPr>
          <p:cNvPr id="4" name="Imagem 3"/>
          <p:cNvPicPr>
            <a:picLocks noChangeAspect="1"/>
          </p:cNvPicPr>
          <p:nvPr/>
        </p:nvPicPr>
        <p:blipFill>
          <a:blip r:embed="rId4"/>
          <a:stretch>
            <a:fillRect/>
          </a:stretch>
        </p:blipFill>
        <p:spPr>
          <a:xfrm>
            <a:off x="1584773" y="4647244"/>
            <a:ext cx="5953260" cy="406943"/>
          </a:xfrm>
          <a:prstGeom prst="rect">
            <a:avLst/>
          </a:prstGeom>
        </p:spPr>
      </p:pic>
      <p:grpSp>
        <p:nvGrpSpPr>
          <p:cNvPr id="5" name="Google Shape;73;p15">
            <a:extLst>
              <a:ext uri="{FF2B5EF4-FFF2-40B4-BE49-F238E27FC236}">
                <a16:creationId xmlns:a16="http://schemas.microsoft.com/office/drawing/2014/main" id="{3407AD4E-C2E3-A774-58BF-55A8DE32C069}"/>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7092E99-BAFC-3432-2852-15F72FC28AB5}"/>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270399F-CB02-0196-2AB3-250BE76E1BA1}"/>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ED5FAABD-5771-882A-F152-CE3FF49F6582}"/>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7A989716-0198-F44F-40F6-DBE8A0AED6A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9D2B42B-B96B-C137-50CA-8B7FA80CD0D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736D7817-4991-71F8-9684-7ECA4F58E7FC}"/>
                </a:ext>
              </a:extLst>
            </p:cNvPr>
            <p:cNvPicPr preferRelativeResize="0"/>
            <p:nvPr/>
          </p:nvPicPr>
          <p:blipFill>
            <a:blip r:embed="rId5">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B45B8022-E0AE-013D-18B3-A35BD8F8B2BF}"/>
                </a:ext>
              </a:extLst>
            </p:cNvPr>
            <p:cNvPicPr preferRelativeResize="0"/>
            <p:nvPr/>
          </p:nvPicPr>
          <p:blipFill>
            <a:blip r:embed="rId6">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77400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iagrama&#10;&#10;Descrição gerada automaticamente">
            <a:extLst>
              <a:ext uri="{FF2B5EF4-FFF2-40B4-BE49-F238E27FC236}">
                <a16:creationId xmlns:a16="http://schemas.microsoft.com/office/drawing/2014/main" id="{C3091E90-07AA-CBC4-4124-0184A72F25FF}"/>
              </a:ext>
            </a:extLst>
          </p:cNvPr>
          <p:cNvPicPr>
            <a:picLocks noChangeAspect="1"/>
          </p:cNvPicPr>
          <p:nvPr/>
        </p:nvPicPr>
        <p:blipFill>
          <a:blip r:embed="rId2"/>
          <a:stretch>
            <a:fillRect/>
          </a:stretch>
        </p:blipFill>
        <p:spPr>
          <a:xfrm>
            <a:off x="549073" y="764217"/>
            <a:ext cx="4811616" cy="3889057"/>
          </a:xfrm>
          <a:prstGeom prst="rect">
            <a:avLst/>
          </a:prstGeom>
        </p:spPr>
      </p:pic>
      <p:pic>
        <p:nvPicPr>
          <p:cNvPr id="4" name="Imagem 3" descr="Diagrama&#10;&#10;Descrição gerada automaticamente">
            <a:extLst>
              <a:ext uri="{FF2B5EF4-FFF2-40B4-BE49-F238E27FC236}">
                <a16:creationId xmlns:a16="http://schemas.microsoft.com/office/drawing/2014/main" id="{88ABC928-6DB2-E459-D2BC-8694693419BB}"/>
              </a:ext>
            </a:extLst>
          </p:cNvPr>
          <p:cNvPicPr>
            <a:picLocks noChangeAspect="1"/>
          </p:cNvPicPr>
          <p:nvPr/>
        </p:nvPicPr>
        <p:blipFill>
          <a:blip r:embed="rId3"/>
          <a:stretch>
            <a:fillRect/>
          </a:stretch>
        </p:blipFill>
        <p:spPr>
          <a:xfrm>
            <a:off x="812374" y="2572680"/>
            <a:ext cx="1434929" cy="2080594"/>
          </a:xfrm>
          <a:prstGeom prst="rect">
            <a:avLst/>
          </a:prstGeom>
        </p:spPr>
      </p:pic>
      <p:pic>
        <p:nvPicPr>
          <p:cNvPr id="5" name="Imagem 4" descr="Interface gráfica do usuário, Texto&#10;&#10;Descrição gerada automaticamente">
            <a:extLst>
              <a:ext uri="{FF2B5EF4-FFF2-40B4-BE49-F238E27FC236}">
                <a16:creationId xmlns:a16="http://schemas.microsoft.com/office/drawing/2014/main" id="{EE363A89-B77E-D58F-BBA9-242816666ACE}"/>
              </a:ext>
            </a:extLst>
          </p:cNvPr>
          <p:cNvPicPr>
            <a:picLocks noChangeAspect="1"/>
          </p:cNvPicPr>
          <p:nvPr/>
        </p:nvPicPr>
        <p:blipFill>
          <a:blip r:embed="rId4"/>
          <a:stretch>
            <a:fillRect/>
          </a:stretch>
        </p:blipFill>
        <p:spPr>
          <a:xfrm>
            <a:off x="131109" y="91633"/>
            <a:ext cx="8831356" cy="581537"/>
          </a:xfrm>
          <a:prstGeom prst="rect">
            <a:avLst/>
          </a:prstGeom>
        </p:spPr>
      </p:pic>
      <p:pic>
        <p:nvPicPr>
          <p:cNvPr id="2" name="Imagem 1"/>
          <p:cNvPicPr>
            <a:picLocks noChangeAspect="1"/>
          </p:cNvPicPr>
          <p:nvPr/>
        </p:nvPicPr>
        <p:blipFill>
          <a:blip r:embed="rId5"/>
          <a:stretch>
            <a:fillRect/>
          </a:stretch>
        </p:blipFill>
        <p:spPr>
          <a:xfrm>
            <a:off x="6112639" y="2272432"/>
            <a:ext cx="1551560" cy="2248229"/>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6"/>
          <a:stretch>
            <a:fillRect/>
          </a:stretch>
        </p:blipFill>
        <p:spPr>
          <a:xfrm>
            <a:off x="1669562" y="4653274"/>
            <a:ext cx="1064419" cy="407194"/>
          </a:xfrm>
          <a:prstGeom prst="rect">
            <a:avLst/>
          </a:prstGeom>
        </p:spPr>
      </p:pic>
      <p:pic>
        <p:nvPicPr>
          <p:cNvPr id="11" name="Imagem 10">
            <a:extLst>
              <a:ext uri="{FF2B5EF4-FFF2-40B4-BE49-F238E27FC236}">
                <a16:creationId xmlns:a16="http://schemas.microsoft.com/office/drawing/2014/main" id="{6F4CED84-3D60-492A-6231-3E7C1015894A}"/>
              </a:ext>
            </a:extLst>
          </p:cNvPr>
          <p:cNvPicPr>
            <a:picLocks noChangeAspect="1"/>
          </p:cNvPicPr>
          <p:nvPr/>
        </p:nvPicPr>
        <p:blipFill>
          <a:blip r:embed="rId7"/>
          <a:stretch>
            <a:fillRect/>
          </a:stretch>
        </p:blipFill>
        <p:spPr>
          <a:xfrm>
            <a:off x="2733981" y="4653274"/>
            <a:ext cx="2821781" cy="350044"/>
          </a:xfrm>
          <a:prstGeom prst="rect">
            <a:avLst/>
          </a:prstGeom>
        </p:spPr>
      </p:pic>
      <p:pic>
        <p:nvPicPr>
          <p:cNvPr id="12" name="Imagem 11"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8"/>
          <a:stretch>
            <a:fillRect/>
          </a:stretch>
        </p:blipFill>
        <p:spPr>
          <a:xfrm>
            <a:off x="5662918" y="4653274"/>
            <a:ext cx="1957388" cy="407194"/>
          </a:xfrm>
          <a:prstGeom prst="rect">
            <a:avLst/>
          </a:prstGeom>
        </p:spPr>
      </p:pic>
      <p:pic>
        <p:nvPicPr>
          <p:cNvPr id="6" name="Imagem 5" descr="Tabela&#10;&#10;Descrição gerada automaticamente">
            <a:extLst>
              <a:ext uri="{FF2B5EF4-FFF2-40B4-BE49-F238E27FC236}">
                <a16:creationId xmlns:a16="http://schemas.microsoft.com/office/drawing/2014/main" id="{1AC61E17-07EB-D340-74C6-1A2289F9EC60}"/>
              </a:ext>
            </a:extLst>
          </p:cNvPr>
          <p:cNvPicPr>
            <a:picLocks noChangeAspect="1"/>
          </p:cNvPicPr>
          <p:nvPr/>
        </p:nvPicPr>
        <p:blipFill>
          <a:blip r:embed="rId9"/>
          <a:stretch>
            <a:fillRect/>
          </a:stretch>
        </p:blipFill>
        <p:spPr>
          <a:xfrm>
            <a:off x="4681024" y="1037620"/>
            <a:ext cx="4336514" cy="954401"/>
          </a:xfrm>
          <a:prstGeom prst="rect">
            <a:avLst/>
          </a:prstGeom>
        </p:spPr>
      </p:pic>
      <p:grpSp>
        <p:nvGrpSpPr>
          <p:cNvPr id="18" name="Google Shape;73;p15">
            <a:extLst>
              <a:ext uri="{FF2B5EF4-FFF2-40B4-BE49-F238E27FC236}">
                <a16:creationId xmlns:a16="http://schemas.microsoft.com/office/drawing/2014/main" id="{CC9EF669-781B-2CD9-3284-24D80AF66CA6}"/>
              </a:ext>
            </a:extLst>
          </p:cNvPr>
          <p:cNvGrpSpPr/>
          <p:nvPr/>
        </p:nvGrpSpPr>
        <p:grpSpPr>
          <a:xfrm>
            <a:off x="0" y="4585144"/>
            <a:ext cx="8449056" cy="596954"/>
            <a:chOff x="0" y="4474098"/>
            <a:chExt cx="9144000" cy="708000"/>
          </a:xfrm>
        </p:grpSpPr>
        <p:sp>
          <p:nvSpPr>
            <p:cNvPr id="19" name="Google Shape;74;p15">
              <a:extLst>
                <a:ext uri="{FF2B5EF4-FFF2-40B4-BE49-F238E27FC236}">
                  <a16:creationId xmlns:a16="http://schemas.microsoft.com/office/drawing/2014/main" id="{02AD76ED-DFB8-E5BD-8A91-B26C2FDAAA8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8F39D809-F4C8-39CE-AC12-CE52D8639270}"/>
                </a:ext>
              </a:extLst>
            </p:cNvPr>
            <p:cNvGrpSpPr/>
            <p:nvPr/>
          </p:nvGrpSpPr>
          <p:grpSpPr>
            <a:xfrm>
              <a:off x="5592275" y="4645600"/>
              <a:ext cx="1343375" cy="533264"/>
              <a:chOff x="7676800" y="4493200"/>
              <a:chExt cx="1343375" cy="533264"/>
            </a:xfrm>
          </p:grpSpPr>
          <p:sp>
            <p:nvSpPr>
              <p:cNvPr id="23" name="Google Shape;76;p15">
                <a:extLst>
                  <a:ext uri="{FF2B5EF4-FFF2-40B4-BE49-F238E27FC236}">
                    <a16:creationId xmlns:a16="http://schemas.microsoft.com/office/drawing/2014/main" id="{2304E63D-921B-1C85-628C-20EF22D6D2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F8A0CC5D-2D98-C7AE-7ADE-DAAD0AA0BCD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C17580DA-A210-BBB0-3CC8-68AB25C46F6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21" name="Google Shape;79;p15">
              <a:extLst>
                <a:ext uri="{FF2B5EF4-FFF2-40B4-BE49-F238E27FC236}">
                  <a16:creationId xmlns:a16="http://schemas.microsoft.com/office/drawing/2014/main" id="{C2084EFA-ACEA-2643-12D5-7B69DF84D707}"/>
                </a:ext>
              </a:extLst>
            </p:cNvPr>
            <p:cNvPicPr preferRelativeResize="0"/>
            <p:nvPr/>
          </p:nvPicPr>
          <p:blipFill>
            <a:blip r:embed="rId10">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08AEE4B1-C550-C9BC-9F15-BEB68EA523AD}"/>
                </a:ext>
              </a:extLst>
            </p:cNvPr>
            <p:cNvPicPr preferRelativeResize="0"/>
            <p:nvPr/>
          </p:nvPicPr>
          <p:blipFill>
            <a:blip r:embed="rId11">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185049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8ABE1D9C-C694-B7A8-59C4-27B1BD65E0F4}"/>
              </a:ext>
            </a:extLst>
          </p:cNvPr>
          <p:cNvPicPr>
            <a:picLocks noChangeAspect="1"/>
          </p:cNvPicPr>
          <p:nvPr/>
        </p:nvPicPr>
        <p:blipFill>
          <a:blip r:embed="rId3"/>
          <a:stretch>
            <a:fillRect/>
          </a:stretch>
        </p:blipFill>
        <p:spPr>
          <a:xfrm>
            <a:off x="122704" y="93955"/>
            <a:ext cx="8696885" cy="644129"/>
          </a:xfrm>
          <a:prstGeom prst="rect">
            <a:avLst/>
          </a:prstGeom>
        </p:spPr>
      </p:pic>
      <p:pic>
        <p:nvPicPr>
          <p:cNvPr id="3" name="Imagem 2" descr="Tabela&#10;&#10;Descrição gerada automaticamente">
            <a:extLst>
              <a:ext uri="{FF2B5EF4-FFF2-40B4-BE49-F238E27FC236}">
                <a16:creationId xmlns:a16="http://schemas.microsoft.com/office/drawing/2014/main" id="{AF410D53-6BFD-6195-3426-5BAB683A72B3}"/>
              </a:ext>
            </a:extLst>
          </p:cNvPr>
          <p:cNvPicPr>
            <a:picLocks noChangeAspect="1"/>
          </p:cNvPicPr>
          <p:nvPr/>
        </p:nvPicPr>
        <p:blipFill>
          <a:blip r:embed="rId4"/>
          <a:stretch>
            <a:fillRect/>
          </a:stretch>
        </p:blipFill>
        <p:spPr>
          <a:xfrm>
            <a:off x="1952246" y="830157"/>
            <a:ext cx="5235795" cy="3734009"/>
          </a:xfrm>
          <a:prstGeom prst="rect">
            <a:avLst/>
          </a:prstGeom>
        </p:spPr>
      </p:pic>
      <p:pic>
        <p:nvPicPr>
          <p:cNvPr id="4" name="Imagem 3"/>
          <p:cNvPicPr>
            <a:picLocks noChangeAspect="1"/>
          </p:cNvPicPr>
          <p:nvPr/>
        </p:nvPicPr>
        <p:blipFill>
          <a:blip r:embed="rId5"/>
          <a:stretch>
            <a:fillRect/>
          </a:stretch>
        </p:blipFill>
        <p:spPr>
          <a:xfrm>
            <a:off x="1593514" y="4656239"/>
            <a:ext cx="5953260" cy="406943"/>
          </a:xfrm>
          <a:prstGeom prst="rect">
            <a:avLst/>
          </a:prstGeom>
        </p:spPr>
      </p:pic>
      <p:grpSp>
        <p:nvGrpSpPr>
          <p:cNvPr id="5" name="Google Shape;73;p15">
            <a:extLst>
              <a:ext uri="{FF2B5EF4-FFF2-40B4-BE49-F238E27FC236}">
                <a16:creationId xmlns:a16="http://schemas.microsoft.com/office/drawing/2014/main" id="{E512F5BC-FA6D-92BE-C1F4-9B63FE582A44}"/>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15C268C0-46AF-F33A-69A0-F2353833B1DB}"/>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57AFD72D-EA77-9366-33F4-8E295E958AEC}"/>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8CD19E1-3314-1E5D-21B6-5AE4C868E8C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21D82715-69F3-9852-641D-B1169F56DDB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C1B6985-B359-DE26-A23A-2C110CEC72E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A1E803E-A1CE-594B-2201-35D3EEBFA2AB}"/>
                </a:ext>
              </a:extLst>
            </p:cNvPr>
            <p:cNvPicPr preferRelativeResize="0"/>
            <p:nvPr/>
          </p:nvPicPr>
          <p:blipFill>
            <a:blip r:embed="rId6">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1D6CA2BA-1CC0-2004-18B1-D7CDAF1F88F3}"/>
                </a:ext>
              </a:extLst>
            </p:cNvPr>
            <p:cNvPicPr preferRelativeResize="0"/>
            <p:nvPr/>
          </p:nvPicPr>
          <p:blipFill>
            <a:blip r:embed="rId7">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24218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Interface gráfica do usuário, Texto, Aplicativo&#10;&#10;Descrição gerada automaticamente">
            <a:extLst>
              <a:ext uri="{FF2B5EF4-FFF2-40B4-BE49-F238E27FC236}">
                <a16:creationId xmlns:a16="http://schemas.microsoft.com/office/drawing/2014/main" id="{A86D109F-A527-C176-1D97-404D4C703D08}"/>
              </a:ext>
            </a:extLst>
          </p:cNvPr>
          <p:cNvPicPr>
            <a:picLocks noChangeAspect="1"/>
          </p:cNvPicPr>
          <p:nvPr/>
        </p:nvPicPr>
        <p:blipFill>
          <a:blip r:embed="rId2"/>
          <a:stretch>
            <a:fillRect/>
          </a:stretch>
        </p:blipFill>
        <p:spPr>
          <a:xfrm>
            <a:off x="162499" y="126895"/>
            <a:ext cx="8715719" cy="606901"/>
          </a:xfrm>
          <a:prstGeom prst="rect">
            <a:avLst/>
          </a:prstGeom>
        </p:spPr>
      </p:pic>
      <p:pic>
        <p:nvPicPr>
          <p:cNvPr id="9" name="Imagem 8" descr="Texto&#10;&#10;Descrição gerada automaticamente">
            <a:extLst>
              <a:ext uri="{FF2B5EF4-FFF2-40B4-BE49-F238E27FC236}">
                <a16:creationId xmlns:a16="http://schemas.microsoft.com/office/drawing/2014/main" id="{C89E2B5B-DD2F-172C-4A94-84270A85C544}"/>
              </a:ext>
            </a:extLst>
          </p:cNvPr>
          <p:cNvPicPr>
            <a:picLocks noChangeAspect="1"/>
          </p:cNvPicPr>
          <p:nvPr/>
        </p:nvPicPr>
        <p:blipFill>
          <a:blip r:embed="rId3"/>
          <a:stretch>
            <a:fillRect/>
          </a:stretch>
        </p:blipFill>
        <p:spPr>
          <a:xfrm>
            <a:off x="1120662" y="1014486"/>
            <a:ext cx="7228442" cy="1342618"/>
          </a:xfrm>
          <a:prstGeom prst="rect">
            <a:avLst/>
          </a:prstGeom>
        </p:spPr>
      </p:pic>
      <p:pic>
        <p:nvPicPr>
          <p:cNvPr id="10" name="Imagem 9" descr="Tabela&#10;&#10;Descrição gerada automaticamente">
            <a:extLst>
              <a:ext uri="{FF2B5EF4-FFF2-40B4-BE49-F238E27FC236}">
                <a16:creationId xmlns:a16="http://schemas.microsoft.com/office/drawing/2014/main" id="{65A14028-E51D-6D64-1C4E-47567F6281BF}"/>
              </a:ext>
            </a:extLst>
          </p:cNvPr>
          <p:cNvPicPr>
            <a:picLocks noChangeAspect="1"/>
          </p:cNvPicPr>
          <p:nvPr/>
        </p:nvPicPr>
        <p:blipFill>
          <a:blip r:embed="rId4"/>
          <a:stretch>
            <a:fillRect/>
          </a:stretch>
        </p:blipFill>
        <p:spPr>
          <a:xfrm>
            <a:off x="1435430" y="2484002"/>
            <a:ext cx="6718464" cy="1867728"/>
          </a:xfrm>
          <a:prstGeom prst="rect">
            <a:avLst/>
          </a:prstGeom>
        </p:spPr>
      </p:pic>
      <p:pic>
        <p:nvPicPr>
          <p:cNvPr id="11" name="Imagem 10"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5"/>
          <a:stretch>
            <a:fillRect/>
          </a:stretch>
        </p:blipFill>
        <p:spPr>
          <a:xfrm>
            <a:off x="1785621" y="4653988"/>
            <a:ext cx="1064419" cy="407194"/>
          </a:xfrm>
          <a:prstGeom prst="rect">
            <a:avLst/>
          </a:prstGeom>
        </p:spPr>
      </p:pic>
      <p:pic>
        <p:nvPicPr>
          <p:cNvPr id="12" name="Imagem 11">
            <a:extLst>
              <a:ext uri="{FF2B5EF4-FFF2-40B4-BE49-F238E27FC236}">
                <a16:creationId xmlns:a16="http://schemas.microsoft.com/office/drawing/2014/main" id="{6F4CED84-3D60-492A-6231-3E7C1015894A}"/>
              </a:ext>
            </a:extLst>
          </p:cNvPr>
          <p:cNvPicPr>
            <a:picLocks noChangeAspect="1"/>
          </p:cNvPicPr>
          <p:nvPr/>
        </p:nvPicPr>
        <p:blipFill>
          <a:blip r:embed="rId6"/>
          <a:stretch>
            <a:fillRect/>
          </a:stretch>
        </p:blipFill>
        <p:spPr>
          <a:xfrm>
            <a:off x="2850040" y="4653988"/>
            <a:ext cx="2821781" cy="350044"/>
          </a:xfrm>
          <a:prstGeom prst="rect">
            <a:avLst/>
          </a:prstGeom>
        </p:spPr>
      </p:pic>
      <p:pic>
        <p:nvPicPr>
          <p:cNvPr id="13" name="Imagem 12"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7"/>
          <a:stretch>
            <a:fillRect/>
          </a:stretch>
        </p:blipFill>
        <p:spPr>
          <a:xfrm>
            <a:off x="5778976" y="4653988"/>
            <a:ext cx="1957388" cy="407194"/>
          </a:xfrm>
          <a:prstGeom prst="rect">
            <a:avLst/>
          </a:prstGeom>
        </p:spPr>
      </p:pic>
      <p:grpSp>
        <p:nvGrpSpPr>
          <p:cNvPr id="2" name="Google Shape;73;p15">
            <a:extLst>
              <a:ext uri="{FF2B5EF4-FFF2-40B4-BE49-F238E27FC236}">
                <a16:creationId xmlns:a16="http://schemas.microsoft.com/office/drawing/2014/main" id="{F17D783D-39A4-EAA5-7131-22B18B1E9C75}"/>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2CA5635-CF53-C06F-33A0-6C05D5B0AC5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09AD3624-28AF-176C-8D9D-AAD010B6CD10}"/>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43F8B5A0-BA48-776B-BB43-FA1F10DD151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4B07AF37-50C3-7394-3620-DCFF173BF7B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E0635591-9E4E-9B30-2182-F39895FDABC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5" name="Google Shape;79;p15">
              <a:extLst>
                <a:ext uri="{FF2B5EF4-FFF2-40B4-BE49-F238E27FC236}">
                  <a16:creationId xmlns:a16="http://schemas.microsoft.com/office/drawing/2014/main" id="{344BA3F8-6925-1578-A82F-14DB31CB717D}"/>
                </a:ext>
              </a:extLst>
            </p:cNvPr>
            <p:cNvPicPr preferRelativeResize="0"/>
            <p:nvPr/>
          </p:nvPicPr>
          <p:blipFill>
            <a:blip r:embed="rId8">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D9195639-616A-66D9-A2C3-E904B5F10261}"/>
                </a:ext>
              </a:extLst>
            </p:cNvPr>
            <p:cNvPicPr preferRelativeResize="0"/>
            <p:nvPr/>
          </p:nvPicPr>
          <p:blipFill>
            <a:blip r:embed="rId9">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816309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2" name="Google Shape;212;p51"/>
          <p:cNvPicPr preferRelativeResize="0"/>
          <p:nvPr/>
        </p:nvPicPr>
        <p:blipFill rotWithShape="1">
          <a:blip r:embed="rId5">
            <a:alphaModFix/>
          </a:blip>
          <a:srcRect l="67341" t="24108" r="3942" b="27559"/>
          <a:stretch/>
        </p:blipFill>
        <p:spPr>
          <a:xfrm>
            <a:off x="6012151" y="4649826"/>
            <a:ext cx="1622625" cy="300050"/>
          </a:xfrm>
          <a:prstGeom prst="rect">
            <a:avLst/>
          </a:prstGeom>
          <a:noFill/>
          <a:ln>
            <a:noFill/>
          </a:ln>
        </p:spPr>
      </p:pic>
      <p:pic>
        <p:nvPicPr>
          <p:cNvPr id="213" name="Google Shape;213;p51"/>
          <p:cNvPicPr preferRelativeResize="0"/>
          <p:nvPr/>
        </p:nvPicPr>
        <p:blipFill rotWithShape="1">
          <a:blip r:embed="rId5">
            <a:alphaModFix/>
          </a:blip>
          <a:srcRect t="19789" r="51620" b="27213"/>
          <a:stretch/>
        </p:blipFill>
        <p:spPr>
          <a:xfrm>
            <a:off x="3278401" y="4635355"/>
            <a:ext cx="2733752" cy="329000"/>
          </a:xfrm>
          <a:prstGeom prst="rect">
            <a:avLst/>
          </a:prstGeom>
          <a:noFill/>
          <a:ln>
            <a:noFill/>
          </a:ln>
        </p:spPr>
      </p:pic>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pic>
        <p:nvPicPr>
          <p:cNvPr id="215" name="Google Shape;215;p51"/>
          <p:cNvPicPr preferRelativeResize="0"/>
          <p:nvPr/>
        </p:nvPicPr>
        <p:blipFill rotWithShape="1">
          <a:blip r:embed="rId5">
            <a:alphaModFix/>
          </a:blip>
          <a:srcRect l="2140" t="19789" r="51618" b="27213"/>
          <a:stretch/>
        </p:blipFill>
        <p:spPr>
          <a:xfrm>
            <a:off x="1697101" y="4635351"/>
            <a:ext cx="2612849" cy="329000"/>
          </a:xfrm>
          <a:prstGeom prst="rect">
            <a:avLst/>
          </a:prstGeom>
          <a:noFill/>
          <a:ln>
            <a:noFill/>
          </a:ln>
        </p:spPr>
      </p:pic>
      <p:pic>
        <p:nvPicPr>
          <p:cNvPr id="216" name="Google Shape;216;p51"/>
          <p:cNvPicPr preferRelativeResize="0"/>
          <p:nvPr/>
        </p:nvPicPr>
        <p:blipFill>
          <a:blip r:embed="rId6">
            <a:alphaModFix/>
          </a:blip>
          <a:stretch>
            <a:fillRect/>
          </a:stretch>
        </p:blipFill>
        <p:spPr>
          <a:xfrm>
            <a:off x="5392825" y="4570538"/>
            <a:ext cx="2212926" cy="458625"/>
          </a:xfrm>
          <a:prstGeom prst="rect">
            <a:avLst/>
          </a:prstGeom>
          <a:noFill/>
          <a:ln>
            <a:noFill/>
          </a:ln>
        </p:spPr>
      </p:pic>
      <p:pic>
        <p:nvPicPr>
          <p:cNvPr id="217" name="Google Shape;217;p51"/>
          <p:cNvPicPr preferRelativeResize="0"/>
          <p:nvPr/>
        </p:nvPicPr>
        <p:blipFill>
          <a:blip r:embed="rId7">
            <a:alphaModFix/>
          </a:blip>
          <a:stretch>
            <a:fillRect/>
          </a:stretch>
        </p:blipFill>
        <p:spPr>
          <a:xfrm>
            <a:off x="4382701" y="4680725"/>
            <a:ext cx="933101" cy="238275"/>
          </a:xfrm>
          <a:prstGeom prst="rect">
            <a:avLst/>
          </a:prstGeom>
          <a:noFill/>
          <a:ln>
            <a:noFill/>
          </a:ln>
        </p:spPr>
      </p:pic>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pic>
        <p:nvPicPr>
          <p:cNvPr id="3" name="Clip - Calculadora Risco de evento cardiovascular">
            <a:hlinkClick r:id="" action="ppaction://media"/>
            <a:extLst>
              <a:ext uri="{FF2B5EF4-FFF2-40B4-BE49-F238E27FC236}">
                <a16:creationId xmlns:a16="http://schemas.microsoft.com/office/drawing/2014/main" id="{523B22F7-6D91-D350-6A16-5182F18D0CC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58560" y="67933"/>
            <a:ext cx="8177841" cy="4339087"/>
          </a:xfrm>
          <a:prstGeom prst="rect">
            <a:avLst/>
          </a:prstGeom>
        </p:spPr>
      </p:pic>
      <p:grpSp>
        <p:nvGrpSpPr>
          <p:cNvPr id="2" name="Google Shape;73;p15">
            <a:extLst>
              <a:ext uri="{FF2B5EF4-FFF2-40B4-BE49-F238E27FC236}">
                <a16:creationId xmlns:a16="http://schemas.microsoft.com/office/drawing/2014/main" id="{FC48FA3F-FCD2-4FD6-29B1-287FB9A0C7DA}"/>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96EBBAD2-8F35-8459-4F87-BFFF6E5CBB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F80D6E8C-2F09-3C7C-98CF-B161FCD1291F}"/>
                </a:ext>
              </a:extLst>
            </p:cNvPr>
            <p:cNvGrpSpPr/>
            <p:nvPr/>
          </p:nvGrpSpPr>
          <p:grpSpPr>
            <a:xfrm>
              <a:off x="5592275" y="4645600"/>
              <a:ext cx="1343375" cy="533264"/>
              <a:chOff x="7676800" y="4493200"/>
              <a:chExt cx="1343375" cy="533264"/>
            </a:xfrm>
          </p:grpSpPr>
          <p:sp>
            <p:nvSpPr>
              <p:cNvPr id="8" name="Google Shape;76;p15">
                <a:extLst>
                  <a:ext uri="{FF2B5EF4-FFF2-40B4-BE49-F238E27FC236}">
                    <a16:creationId xmlns:a16="http://schemas.microsoft.com/office/drawing/2014/main" id="{693014DE-5DEA-FAF2-560C-FB78BEFA8F2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p15">
                <a:extLst>
                  <a:ext uri="{FF2B5EF4-FFF2-40B4-BE49-F238E27FC236}">
                    <a16:creationId xmlns:a16="http://schemas.microsoft.com/office/drawing/2014/main" id="{FE3C2E5A-2306-E5F8-A117-F2106BA096D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0" name="Google Shape;78;p15">
                <a:extLst>
                  <a:ext uri="{FF2B5EF4-FFF2-40B4-BE49-F238E27FC236}">
                    <a16:creationId xmlns:a16="http://schemas.microsoft.com/office/drawing/2014/main" id="{4BBB7B07-E4E7-1568-580F-C1D022A05D7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 name="Google Shape;79;p15">
              <a:extLst>
                <a:ext uri="{FF2B5EF4-FFF2-40B4-BE49-F238E27FC236}">
                  <a16:creationId xmlns:a16="http://schemas.microsoft.com/office/drawing/2014/main" id="{262BD7D2-3087-E49B-8500-BE060E2F652F}"/>
                </a:ext>
              </a:extLst>
            </p:cNvPr>
            <p:cNvPicPr preferRelativeResize="0"/>
            <p:nvPr/>
          </p:nvPicPr>
          <p:blipFill>
            <a:blip r:embed="rId9">
              <a:alphaModFix/>
            </a:blip>
            <a:stretch>
              <a:fillRect/>
            </a:stretch>
          </p:blipFill>
          <p:spPr>
            <a:xfrm>
              <a:off x="4079400" y="4645612"/>
              <a:ext cx="1360476" cy="366650"/>
            </a:xfrm>
            <a:prstGeom prst="rect">
              <a:avLst/>
            </a:prstGeom>
            <a:noFill/>
            <a:ln>
              <a:noFill/>
            </a:ln>
          </p:spPr>
        </p:pic>
        <p:pic>
          <p:nvPicPr>
            <p:cNvPr id="7" name="Google Shape;80;p15">
              <a:extLst>
                <a:ext uri="{FF2B5EF4-FFF2-40B4-BE49-F238E27FC236}">
                  <a16:creationId xmlns:a16="http://schemas.microsoft.com/office/drawing/2014/main" id="{FC560F66-072A-FAC4-2694-DC56A11E3B47}"/>
                </a:ext>
              </a:extLst>
            </p:cNvPr>
            <p:cNvPicPr preferRelativeResize="0"/>
            <p:nvPr/>
          </p:nvPicPr>
          <p:blipFill>
            <a:blip r:embed="rId10">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009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2" name="Google Shape;212;p51"/>
          <p:cNvPicPr preferRelativeResize="0"/>
          <p:nvPr/>
        </p:nvPicPr>
        <p:blipFill rotWithShape="1">
          <a:blip r:embed="rId3">
            <a:alphaModFix/>
          </a:blip>
          <a:srcRect l="67341" t="24108" r="3942" b="27559"/>
          <a:stretch/>
        </p:blipFill>
        <p:spPr>
          <a:xfrm>
            <a:off x="6012151" y="4649826"/>
            <a:ext cx="1622625" cy="300050"/>
          </a:xfrm>
          <a:prstGeom prst="rect">
            <a:avLst/>
          </a:prstGeom>
          <a:noFill/>
          <a:ln>
            <a:noFill/>
          </a:ln>
        </p:spPr>
      </p:pic>
      <p:pic>
        <p:nvPicPr>
          <p:cNvPr id="213" name="Google Shape;213;p51"/>
          <p:cNvPicPr preferRelativeResize="0"/>
          <p:nvPr/>
        </p:nvPicPr>
        <p:blipFill rotWithShape="1">
          <a:blip r:embed="rId3">
            <a:alphaModFix/>
          </a:blip>
          <a:srcRect t="19789" r="51620" b="27213"/>
          <a:stretch/>
        </p:blipFill>
        <p:spPr>
          <a:xfrm>
            <a:off x="3278401" y="4635355"/>
            <a:ext cx="2733752" cy="329000"/>
          </a:xfrm>
          <a:prstGeom prst="rect">
            <a:avLst/>
          </a:prstGeom>
          <a:noFill/>
          <a:ln>
            <a:noFill/>
          </a:ln>
        </p:spPr>
      </p:pic>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pic>
        <p:nvPicPr>
          <p:cNvPr id="215" name="Google Shape;215;p51"/>
          <p:cNvPicPr preferRelativeResize="0"/>
          <p:nvPr/>
        </p:nvPicPr>
        <p:blipFill rotWithShape="1">
          <a:blip r:embed="rId3">
            <a:alphaModFix/>
          </a:blip>
          <a:srcRect l="2140" t="19789" r="51618" b="27213"/>
          <a:stretch/>
        </p:blipFill>
        <p:spPr>
          <a:xfrm>
            <a:off x="1697101" y="4635351"/>
            <a:ext cx="2612849" cy="329000"/>
          </a:xfrm>
          <a:prstGeom prst="rect">
            <a:avLst/>
          </a:prstGeom>
          <a:noFill/>
          <a:ln>
            <a:noFill/>
          </a:ln>
        </p:spPr>
      </p:pic>
      <p:pic>
        <p:nvPicPr>
          <p:cNvPr id="216" name="Google Shape;216;p51"/>
          <p:cNvPicPr preferRelativeResize="0"/>
          <p:nvPr/>
        </p:nvPicPr>
        <p:blipFill>
          <a:blip r:embed="rId4">
            <a:alphaModFix/>
          </a:blip>
          <a:stretch>
            <a:fillRect/>
          </a:stretch>
        </p:blipFill>
        <p:spPr>
          <a:xfrm>
            <a:off x="5392825" y="4570538"/>
            <a:ext cx="2212926" cy="458625"/>
          </a:xfrm>
          <a:prstGeom prst="rect">
            <a:avLst/>
          </a:prstGeom>
          <a:noFill/>
          <a:ln>
            <a:noFill/>
          </a:ln>
        </p:spPr>
      </p:pic>
      <p:pic>
        <p:nvPicPr>
          <p:cNvPr id="217" name="Google Shape;217;p51"/>
          <p:cNvPicPr preferRelativeResize="0"/>
          <p:nvPr/>
        </p:nvPicPr>
        <p:blipFill>
          <a:blip r:embed="rId5">
            <a:alphaModFix/>
          </a:blip>
          <a:stretch>
            <a:fillRect/>
          </a:stretch>
        </p:blipFill>
        <p:spPr>
          <a:xfrm>
            <a:off x="4382701" y="4680725"/>
            <a:ext cx="933101" cy="238275"/>
          </a:xfrm>
          <a:prstGeom prst="rect">
            <a:avLst/>
          </a:prstGeom>
          <a:noFill/>
          <a:ln>
            <a:noFill/>
          </a:ln>
        </p:spPr>
      </p:pic>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pic>
        <p:nvPicPr>
          <p:cNvPr id="13" name="Imagem 12" descr="Interface gráfica do usuário, Tabela&#10;&#10;Descrição gerada automaticamente">
            <a:extLst>
              <a:ext uri="{FF2B5EF4-FFF2-40B4-BE49-F238E27FC236}">
                <a16:creationId xmlns:a16="http://schemas.microsoft.com/office/drawing/2014/main" id="{54AEEACD-903F-02B7-E2FF-F985EAFE8F02}"/>
              </a:ext>
            </a:extLst>
          </p:cNvPr>
          <p:cNvPicPr>
            <a:picLocks noChangeAspect="1"/>
          </p:cNvPicPr>
          <p:nvPr/>
        </p:nvPicPr>
        <p:blipFill>
          <a:blip r:embed="rId6"/>
          <a:stretch>
            <a:fillRect/>
          </a:stretch>
        </p:blipFill>
        <p:spPr>
          <a:xfrm>
            <a:off x="698304" y="113688"/>
            <a:ext cx="7893944" cy="4248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oogle Shape;73;p15">
            <a:extLst>
              <a:ext uri="{FF2B5EF4-FFF2-40B4-BE49-F238E27FC236}">
                <a16:creationId xmlns:a16="http://schemas.microsoft.com/office/drawing/2014/main" id="{C273B072-CE29-F34A-737B-4AFFE4DA1537}"/>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C5AB0454-C484-504A-6464-7574D927232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6F3B1E7C-6F1C-0268-04C8-58BB7EFF2AC6}"/>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61220C07-57F0-95AB-191A-9A23F78E1D4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p15">
                <a:extLst>
                  <a:ext uri="{FF2B5EF4-FFF2-40B4-BE49-F238E27FC236}">
                    <a16:creationId xmlns:a16="http://schemas.microsoft.com/office/drawing/2014/main" id="{574B49B3-F6F5-0E42-4464-03D1E7B1811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9" name="Google Shape;78;p15">
                <a:extLst>
                  <a:ext uri="{FF2B5EF4-FFF2-40B4-BE49-F238E27FC236}">
                    <a16:creationId xmlns:a16="http://schemas.microsoft.com/office/drawing/2014/main" id="{CC72C6BE-8923-FFFC-CCF5-FB04E4A5991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5" name="Google Shape;79;p15">
              <a:extLst>
                <a:ext uri="{FF2B5EF4-FFF2-40B4-BE49-F238E27FC236}">
                  <a16:creationId xmlns:a16="http://schemas.microsoft.com/office/drawing/2014/main" id="{26B49D15-7F97-765A-D3EC-AB23390154A4}"/>
                </a:ext>
              </a:extLst>
            </p:cNvPr>
            <p:cNvPicPr preferRelativeResize="0"/>
            <p:nvPr/>
          </p:nvPicPr>
          <p:blipFill>
            <a:blip r:embed="rId7">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E9D63DC4-91EA-FFB3-D683-3AA3232DC82F}"/>
                </a:ext>
              </a:extLst>
            </p:cNvPr>
            <p:cNvPicPr preferRelativeResize="0"/>
            <p:nvPr/>
          </p:nvPicPr>
          <p:blipFill>
            <a:blip r:embed="rId8">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1488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XXX/23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HSL: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996</TotalTime>
  <Words>2743</Words>
  <Application>Microsoft Macintosh PowerPoint</Application>
  <PresentationFormat>On-screen Show (16:9)</PresentationFormat>
  <Paragraphs>387</Paragraphs>
  <Slides>60</Slides>
  <Notes>14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Arial</vt:lpstr>
      <vt:lpstr>Calibri</vt:lpstr>
      <vt:lpstr>Capriola</vt:lpstr>
      <vt:lpstr>DM Sans</vt:lpstr>
      <vt:lpstr>Gotham Black</vt:lpstr>
      <vt:lpstr>Graphik</vt:lpstr>
      <vt:lpstr>Helvetica Neue</vt:lpstr>
      <vt:lpstr>Open Sans</vt:lpstr>
      <vt:lpstr>Raleway Medium</vt:lpstr>
      <vt:lpstr>Sniglet</vt:lpstr>
      <vt:lpstr>Varela Round</vt:lpstr>
      <vt:lpstr>Verdana</vt:lpstr>
      <vt:lpstr>Simple Light</vt:lpstr>
      <vt:lpstr>PowerPoint Presentation</vt:lpstr>
      <vt:lpstr>Agenda</vt:lpstr>
      <vt:lpstr>Atualização OBM</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PROJETO PROADI IPS-BRASIL</vt:lpstr>
      <vt:lpstr>IPS –Brasil – objetivos específicos</vt:lpstr>
      <vt:lpstr>FASES DA CONSTRUÇÃO DO IPS</vt:lpstr>
      <vt:lpstr>PowerPoint Presentation</vt:lpstr>
      <vt:lpstr>FASES DA CONSTRUÇÃO DO IPS</vt:lpstr>
      <vt:lpstr>PowerPoint Presentation</vt:lpstr>
      <vt:lpstr>Mapeamento BRImunobiológicos – SNOMED IPS</vt:lpstr>
      <vt:lpstr>Mapeamento BRImunobiológicos – SNOMED IPS</vt:lpstr>
      <vt:lpstr>Mapeamento BRImunobiológicos – SNOMED IPS </vt:lpstr>
      <vt:lpstr>Inserção dos códigos brasileiros de Imunobiológicos no elecon SNOMED e SNOMED-IPS está confirmado para a versão de 2024 do IPS/GPS via HL7</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Participações em eventos</vt:lpstr>
      <vt:lpstr>Participações em eventos</vt:lpstr>
      <vt:lpstr>Enviados para publicação</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7</cp:revision>
  <dcterms:created xsi:type="dcterms:W3CDTF">2023-12-18T21:24:32Z</dcterms:created>
  <dcterms:modified xsi:type="dcterms:W3CDTF">2023-12-19T14:09:43Z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